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69" r:id="rId4"/>
    <p:sldId id="263" r:id="rId5"/>
    <p:sldId id="259" r:id="rId6"/>
    <p:sldId id="270" r:id="rId7"/>
    <p:sldId id="271" r:id="rId8"/>
    <p:sldId id="272" r:id="rId9"/>
    <p:sldId id="260" r:id="rId10"/>
    <p:sldId id="261" r:id="rId11"/>
    <p:sldId id="264" r:id="rId12"/>
    <p:sldId id="265" r:id="rId13"/>
    <p:sldId id="266" r:id="rId14"/>
    <p:sldId id="267"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1026"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dgm:spPr/>
      <dgm:t>
        <a:bodyPr/>
        <a:lstStyle/>
        <a:p>
          <a:r>
            <a:rPr lang="en-US" dirty="0"/>
            <a:t>Limited Eye Contact</a:t>
          </a: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dgm:t>
        <a:bodyPr/>
        <a:lstStyle/>
        <a:p>
          <a:r>
            <a:rPr lang="en-US" dirty="0"/>
            <a:t>Has problems with taking turns</a:t>
          </a:r>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r>
            <a:rPr lang="en-US" dirty="0"/>
            <a:t>Has problems understanding Feelings</a:t>
          </a:r>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r>
            <a:rPr lang="en-US" dirty="0"/>
            <a:t>Limited Pretend Play</a:t>
          </a:r>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r>
            <a:rPr lang="en-US" dirty="0"/>
            <a:t>Has problems making and keeping friends</a:t>
          </a:r>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dgm:spPr/>
      <dgm:t>
        <a:bodyPr/>
        <a:lstStyle/>
        <a:p>
          <a:r>
            <a:rPr lang="en-US" dirty="0"/>
            <a:t>No Speech or less than normal, or prefers talking to adults</a:t>
          </a: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dgm:t>
        <a:bodyPr/>
        <a:lstStyle/>
        <a:p>
          <a:r>
            <a:rPr lang="en-US" dirty="0"/>
            <a:t>Repeats words</a:t>
          </a:r>
        </a:p>
        <a:p>
          <a:r>
            <a:rPr lang="en-US" dirty="0"/>
            <a:t>Echolalia</a:t>
          </a:r>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r>
            <a:rPr lang="en-US" dirty="0"/>
            <a:t>Interrupts or changes topics quickly. No conversation skills.</a:t>
          </a:r>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r>
            <a:rPr lang="en-US" dirty="0"/>
            <a:t>Perseverates or talks about 1 thing over and over again</a:t>
          </a:r>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r>
            <a:rPr lang="en-US" dirty="0"/>
            <a:t>Speech sound is unusual </a:t>
          </a:r>
        </a:p>
        <a:p>
          <a:r>
            <a:rPr lang="en-US" dirty="0"/>
            <a:t>“Monkey Talk”</a:t>
          </a:r>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dgm:spPr/>
      <dgm:t>
        <a:bodyPr/>
        <a:lstStyle/>
        <a:p>
          <a:r>
            <a:rPr lang="en-US" dirty="0"/>
            <a:t>Only strong interest in 1 toy or object</a:t>
          </a: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dgm:t>
        <a:bodyPr/>
        <a:lstStyle/>
        <a:p>
          <a:r>
            <a:rPr lang="en-US" dirty="0"/>
            <a:t>Plays with only part of a toy such as commonly spinning wheels</a:t>
          </a:r>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r>
            <a:rPr lang="en-US" dirty="0"/>
            <a:t>Repeats movements such as flapping, spinning, head banging</a:t>
          </a:r>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r>
            <a:rPr lang="en-US" dirty="0"/>
            <a:t>Difficulty in transitioning</a:t>
          </a:r>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r>
            <a:rPr lang="en-US" dirty="0"/>
            <a:t>Prefers to be alone or outside of the circle</a:t>
          </a:r>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45295" y="1888281"/>
          <a:ext cx="1038577" cy="172817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71931" y="2404631"/>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Limited Eye Contact</a:t>
          </a:r>
        </a:p>
      </dsp:txBody>
      <dsp:txXfrm>
        <a:off x="171931" y="2404631"/>
        <a:ext cx="1560201" cy="1367608"/>
      </dsp:txXfrm>
    </dsp:sp>
    <dsp:sp modelId="{B746139E-4627-4CCC-9299-5653D77ED24D}">
      <dsp:nvSpPr>
        <dsp:cNvPr id="0" name=""/>
        <dsp:cNvSpPr/>
      </dsp:nvSpPr>
      <dsp:spPr>
        <a:xfrm>
          <a:off x="1437755" y="1761051"/>
          <a:ext cx="294377" cy="29437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255287" y="1415651"/>
          <a:ext cx="1038577" cy="17281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081923" y="193200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Has problems with taking turns</a:t>
          </a:r>
        </a:p>
      </dsp:txBody>
      <dsp:txXfrm>
        <a:off x="2081923" y="1932002"/>
        <a:ext cx="1560201" cy="1367608"/>
      </dsp:txXfrm>
    </dsp:sp>
    <dsp:sp modelId="{F6F2BEFC-1674-4E8D-98FF-DE4432BB887C}">
      <dsp:nvSpPr>
        <dsp:cNvPr id="0" name=""/>
        <dsp:cNvSpPr/>
      </dsp:nvSpPr>
      <dsp:spPr>
        <a:xfrm>
          <a:off x="3347747" y="1288421"/>
          <a:ext cx="294377" cy="29437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165279" y="943022"/>
          <a:ext cx="1038577" cy="172817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991914" y="145937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Has problems understanding Feelings</a:t>
          </a:r>
        </a:p>
      </dsp:txBody>
      <dsp:txXfrm>
        <a:off x="3991914" y="1459372"/>
        <a:ext cx="1560201" cy="1367608"/>
      </dsp:txXfrm>
    </dsp:sp>
    <dsp:sp modelId="{D5E82CFA-3F05-41CB-A66C-3A904CCE06CE}">
      <dsp:nvSpPr>
        <dsp:cNvPr id="0" name=""/>
        <dsp:cNvSpPr/>
      </dsp:nvSpPr>
      <dsp:spPr>
        <a:xfrm>
          <a:off x="5257739" y="815792"/>
          <a:ext cx="294377" cy="294377"/>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075271" y="470392"/>
          <a:ext cx="1038577" cy="172817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901906" y="986743"/>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Limited Pretend Play</a:t>
          </a:r>
        </a:p>
      </dsp:txBody>
      <dsp:txXfrm>
        <a:off x="5901906" y="986743"/>
        <a:ext cx="1560201" cy="1367608"/>
      </dsp:txXfrm>
    </dsp:sp>
    <dsp:sp modelId="{F62C0D9F-BF11-4D63-A28B-80FA21343A28}">
      <dsp:nvSpPr>
        <dsp:cNvPr id="0" name=""/>
        <dsp:cNvSpPr/>
      </dsp:nvSpPr>
      <dsp:spPr>
        <a:xfrm>
          <a:off x="7167730" y="343163"/>
          <a:ext cx="294377" cy="29437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985263" y="-2236"/>
          <a:ext cx="1038577" cy="172817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811898" y="514114"/>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Has problems making and keeping friends</a:t>
          </a:r>
        </a:p>
      </dsp:txBody>
      <dsp:txXfrm>
        <a:off x="7811898" y="514114"/>
        <a:ext cx="1560201" cy="1367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45295" y="1888281"/>
          <a:ext cx="1038577" cy="172817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71931" y="2404631"/>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No Speech or less than normal, or prefers talking to adults</a:t>
          </a:r>
        </a:p>
      </dsp:txBody>
      <dsp:txXfrm>
        <a:off x="171931" y="2404631"/>
        <a:ext cx="1560201" cy="1367608"/>
      </dsp:txXfrm>
    </dsp:sp>
    <dsp:sp modelId="{B746139E-4627-4CCC-9299-5653D77ED24D}">
      <dsp:nvSpPr>
        <dsp:cNvPr id="0" name=""/>
        <dsp:cNvSpPr/>
      </dsp:nvSpPr>
      <dsp:spPr>
        <a:xfrm>
          <a:off x="1437755" y="1761051"/>
          <a:ext cx="294377" cy="29437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255287" y="1415651"/>
          <a:ext cx="1038577" cy="17281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081923" y="193200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Repeats words</a:t>
          </a:r>
        </a:p>
        <a:p>
          <a:pPr marL="0" lvl="0" indent="0" algn="l" defTabSz="711200">
            <a:lnSpc>
              <a:spcPct val="90000"/>
            </a:lnSpc>
            <a:spcBef>
              <a:spcPct val="0"/>
            </a:spcBef>
            <a:spcAft>
              <a:spcPct val="35000"/>
            </a:spcAft>
            <a:buNone/>
          </a:pPr>
          <a:r>
            <a:rPr lang="en-US" sz="1600" kern="1200" dirty="0"/>
            <a:t>Echolalia</a:t>
          </a:r>
        </a:p>
      </dsp:txBody>
      <dsp:txXfrm>
        <a:off x="2081923" y="1932002"/>
        <a:ext cx="1560201" cy="1367608"/>
      </dsp:txXfrm>
    </dsp:sp>
    <dsp:sp modelId="{F6F2BEFC-1674-4E8D-98FF-DE4432BB887C}">
      <dsp:nvSpPr>
        <dsp:cNvPr id="0" name=""/>
        <dsp:cNvSpPr/>
      </dsp:nvSpPr>
      <dsp:spPr>
        <a:xfrm>
          <a:off x="3347747" y="1288421"/>
          <a:ext cx="294377" cy="29437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165279" y="943022"/>
          <a:ext cx="1038577" cy="172817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991914" y="145937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Interrupts or changes topics quickly. No conversation skills.</a:t>
          </a:r>
        </a:p>
      </dsp:txBody>
      <dsp:txXfrm>
        <a:off x="3991914" y="1459372"/>
        <a:ext cx="1560201" cy="1367608"/>
      </dsp:txXfrm>
    </dsp:sp>
    <dsp:sp modelId="{D5E82CFA-3F05-41CB-A66C-3A904CCE06CE}">
      <dsp:nvSpPr>
        <dsp:cNvPr id="0" name=""/>
        <dsp:cNvSpPr/>
      </dsp:nvSpPr>
      <dsp:spPr>
        <a:xfrm>
          <a:off x="5257739" y="815792"/>
          <a:ext cx="294377" cy="294377"/>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075271" y="470392"/>
          <a:ext cx="1038577" cy="172817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901906" y="986743"/>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Perseverates or talks about 1 thing over and over again</a:t>
          </a:r>
        </a:p>
      </dsp:txBody>
      <dsp:txXfrm>
        <a:off x="5901906" y="986743"/>
        <a:ext cx="1560201" cy="1367608"/>
      </dsp:txXfrm>
    </dsp:sp>
    <dsp:sp modelId="{F62C0D9F-BF11-4D63-A28B-80FA21343A28}">
      <dsp:nvSpPr>
        <dsp:cNvPr id="0" name=""/>
        <dsp:cNvSpPr/>
      </dsp:nvSpPr>
      <dsp:spPr>
        <a:xfrm>
          <a:off x="7167730" y="343163"/>
          <a:ext cx="294377" cy="29437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985263" y="-2236"/>
          <a:ext cx="1038577" cy="172817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811898" y="514114"/>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Speech sound is unusual </a:t>
          </a:r>
        </a:p>
        <a:p>
          <a:pPr marL="0" lvl="0" indent="0" algn="l" defTabSz="711200">
            <a:lnSpc>
              <a:spcPct val="90000"/>
            </a:lnSpc>
            <a:spcBef>
              <a:spcPct val="0"/>
            </a:spcBef>
            <a:spcAft>
              <a:spcPct val="35000"/>
            </a:spcAft>
            <a:buNone/>
          </a:pPr>
          <a:r>
            <a:rPr lang="en-US" sz="1600" kern="1200" dirty="0"/>
            <a:t>“Monkey Talk”</a:t>
          </a:r>
        </a:p>
      </dsp:txBody>
      <dsp:txXfrm>
        <a:off x="7811898" y="514114"/>
        <a:ext cx="1560201" cy="1367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45295" y="1888281"/>
          <a:ext cx="1038577" cy="172817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71931" y="2404631"/>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Only strong interest in 1 toy or object</a:t>
          </a:r>
        </a:p>
      </dsp:txBody>
      <dsp:txXfrm>
        <a:off x="171931" y="2404631"/>
        <a:ext cx="1560201" cy="1367608"/>
      </dsp:txXfrm>
    </dsp:sp>
    <dsp:sp modelId="{B746139E-4627-4CCC-9299-5653D77ED24D}">
      <dsp:nvSpPr>
        <dsp:cNvPr id="0" name=""/>
        <dsp:cNvSpPr/>
      </dsp:nvSpPr>
      <dsp:spPr>
        <a:xfrm>
          <a:off x="1437755" y="1761051"/>
          <a:ext cx="294377" cy="29437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255287" y="1415651"/>
          <a:ext cx="1038577" cy="17281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081923" y="193200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Plays with only part of a toy such as commonly spinning wheels</a:t>
          </a:r>
        </a:p>
      </dsp:txBody>
      <dsp:txXfrm>
        <a:off x="2081923" y="1932002"/>
        <a:ext cx="1560201" cy="1367608"/>
      </dsp:txXfrm>
    </dsp:sp>
    <dsp:sp modelId="{F6F2BEFC-1674-4E8D-98FF-DE4432BB887C}">
      <dsp:nvSpPr>
        <dsp:cNvPr id="0" name=""/>
        <dsp:cNvSpPr/>
      </dsp:nvSpPr>
      <dsp:spPr>
        <a:xfrm>
          <a:off x="3347747" y="1288421"/>
          <a:ext cx="294377" cy="29437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165279" y="943022"/>
          <a:ext cx="1038577" cy="172817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991914" y="1459372"/>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Repeats movements such as flapping, spinning, head banging</a:t>
          </a:r>
        </a:p>
      </dsp:txBody>
      <dsp:txXfrm>
        <a:off x="3991914" y="1459372"/>
        <a:ext cx="1560201" cy="1367608"/>
      </dsp:txXfrm>
    </dsp:sp>
    <dsp:sp modelId="{D5E82CFA-3F05-41CB-A66C-3A904CCE06CE}">
      <dsp:nvSpPr>
        <dsp:cNvPr id="0" name=""/>
        <dsp:cNvSpPr/>
      </dsp:nvSpPr>
      <dsp:spPr>
        <a:xfrm>
          <a:off x="5257739" y="815792"/>
          <a:ext cx="294377" cy="294377"/>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075271" y="470392"/>
          <a:ext cx="1038577" cy="172817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901906" y="986743"/>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Difficulty in transitioning</a:t>
          </a:r>
        </a:p>
      </dsp:txBody>
      <dsp:txXfrm>
        <a:off x="5901906" y="986743"/>
        <a:ext cx="1560201" cy="1367608"/>
      </dsp:txXfrm>
    </dsp:sp>
    <dsp:sp modelId="{F62C0D9F-BF11-4D63-A28B-80FA21343A28}">
      <dsp:nvSpPr>
        <dsp:cNvPr id="0" name=""/>
        <dsp:cNvSpPr/>
      </dsp:nvSpPr>
      <dsp:spPr>
        <a:xfrm>
          <a:off x="7167730" y="343163"/>
          <a:ext cx="294377" cy="294377"/>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985263" y="-2236"/>
          <a:ext cx="1038577" cy="172817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811898" y="514114"/>
          <a:ext cx="1560201" cy="136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Prefers to be alone or outside of the circle</a:t>
          </a:r>
        </a:p>
      </dsp:txBody>
      <dsp:txXfrm>
        <a:off x="7811898" y="514114"/>
        <a:ext cx="1560201" cy="136760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12/29/2020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dirty="0"/>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12/29/2020</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dirty="0"/>
          </a:p>
        </p:txBody>
      </p:sp>
    </p:spTree>
    <p:extLst>
      <p:ext uri="{BB962C8B-B14F-4D97-AF65-F5344CB8AC3E}">
        <p14:creationId xmlns:p14="http://schemas.microsoft.com/office/powerpoint/2010/main" val="306991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20</a:t>
            </a:fld>
            <a:endParaRPr lang="en-US" dirty="0"/>
          </a:p>
        </p:txBody>
      </p:sp>
    </p:spTree>
    <p:extLst>
      <p:ext uri="{BB962C8B-B14F-4D97-AF65-F5344CB8AC3E}">
        <p14:creationId xmlns:p14="http://schemas.microsoft.com/office/powerpoint/2010/main" val="717594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Then App/ Boxes  Box 1 child’s skill level  /Just two more puzzles then outside</a:t>
            </a:r>
          </a:p>
        </p:txBody>
      </p:sp>
      <p:sp>
        <p:nvSpPr>
          <p:cNvPr id="4" name="Slide Number Placeholder 3"/>
          <p:cNvSpPr>
            <a:spLocks noGrp="1"/>
          </p:cNvSpPr>
          <p:nvPr>
            <p:ph type="sldNum" sz="quarter" idx="5"/>
          </p:nvPr>
        </p:nvSpPr>
        <p:spPr/>
        <p:txBody>
          <a:bodyPr/>
          <a:lstStyle/>
          <a:p>
            <a:fld id="{935E2820-AFE1-45FA-949E-17BDB534E1DC}" type="slidenum">
              <a:rPr lang="en-US" smtClean="0"/>
              <a:t>21</a:t>
            </a:fld>
            <a:endParaRPr lang="en-US" dirty="0"/>
          </a:p>
        </p:txBody>
      </p:sp>
    </p:spTree>
    <p:extLst>
      <p:ext uri="{BB962C8B-B14F-4D97-AF65-F5344CB8AC3E}">
        <p14:creationId xmlns:p14="http://schemas.microsoft.com/office/powerpoint/2010/main" val="251257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deficit/poor  or underdeveloped imitation skills</a:t>
            </a:r>
          </a:p>
        </p:txBody>
      </p:sp>
      <p:sp>
        <p:nvSpPr>
          <p:cNvPr id="4" name="Slide Number Placeholder 3"/>
          <p:cNvSpPr>
            <a:spLocks noGrp="1"/>
          </p:cNvSpPr>
          <p:nvPr>
            <p:ph type="sldNum" sz="quarter" idx="5"/>
          </p:nvPr>
        </p:nvSpPr>
        <p:spPr/>
        <p:txBody>
          <a:bodyPr/>
          <a:lstStyle/>
          <a:p>
            <a:fld id="{935E2820-AFE1-45FA-949E-17BDB534E1DC}" type="slidenum">
              <a:rPr lang="en-US" smtClean="0"/>
              <a:t>22</a:t>
            </a:fld>
            <a:endParaRPr lang="en-US" dirty="0"/>
          </a:p>
        </p:txBody>
      </p:sp>
    </p:spTree>
    <p:extLst>
      <p:ext uri="{BB962C8B-B14F-4D97-AF65-F5344CB8AC3E}">
        <p14:creationId xmlns:p14="http://schemas.microsoft.com/office/powerpoint/2010/main" val="5639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a higher priority this session</a:t>
            </a:r>
          </a:p>
        </p:txBody>
      </p:sp>
      <p:sp>
        <p:nvSpPr>
          <p:cNvPr id="4" name="Slide Number Placeholder 3"/>
          <p:cNvSpPr>
            <a:spLocks noGrp="1"/>
          </p:cNvSpPr>
          <p:nvPr>
            <p:ph type="sldNum" sz="quarter" idx="5"/>
          </p:nvPr>
        </p:nvSpPr>
        <p:spPr/>
        <p:txBody>
          <a:bodyPr/>
          <a:lstStyle/>
          <a:p>
            <a:fld id="{935E2820-AFE1-45FA-949E-17BDB534E1DC}" type="slidenum">
              <a:rPr lang="en-US" smtClean="0"/>
              <a:t>23</a:t>
            </a:fld>
            <a:endParaRPr lang="en-US" dirty="0"/>
          </a:p>
        </p:txBody>
      </p:sp>
    </p:spTree>
    <p:extLst>
      <p:ext uri="{BB962C8B-B14F-4D97-AF65-F5344CB8AC3E}">
        <p14:creationId xmlns:p14="http://schemas.microsoft.com/office/powerpoint/2010/main" val="144501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24</a:t>
            </a:fld>
            <a:endParaRPr lang="en-US" dirty="0"/>
          </a:p>
        </p:txBody>
      </p:sp>
    </p:spTree>
    <p:extLst>
      <p:ext uri="{BB962C8B-B14F-4D97-AF65-F5344CB8AC3E}">
        <p14:creationId xmlns:p14="http://schemas.microsoft.com/office/powerpoint/2010/main" val="135278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dirty="0"/>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3</a:t>
            </a:fld>
            <a:endParaRPr lang="en-US" dirty="0"/>
          </a:p>
        </p:txBody>
      </p:sp>
    </p:spTree>
    <p:extLst>
      <p:ext uri="{BB962C8B-B14F-4D97-AF65-F5344CB8AC3E}">
        <p14:creationId xmlns:p14="http://schemas.microsoft.com/office/powerpoint/2010/main" val="391214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Baby may cry for hunger or wet, adult may yawn for being tired or bored</a:t>
            </a:r>
          </a:p>
          <a:p>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10</a:t>
            </a:fld>
            <a:endParaRPr lang="en-US" dirty="0"/>
          </a:p>
        </p:txBody>
      </p:sp>
    </p:spTree>
    <p:extLst>
      <p:ext uri="{BB962C8B-B14F-4D97-AF65-F5344CB8AC3E}">
        <p14:creationId xmlns:p14="http://schemas.microsoft.com/office/powerpoint/2010/main" val="159248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11</a:t>
            </a:fld>
            <a:endParaRPr lang="en-US" dirty="0"/>
          </a:p>
        </p:txBody>
      </p:sp>
    </p:spTree>
    <p:extLst>
      <p:ext uri="{BB962C8B-B14F-4D97-AF65-F5344CB8AC3E}">
        <p14:creationId xmlns:p14="http://schemas.microsoft.com/office/powerpoint/2010/main" val="158109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Proxima Nova Rg"/>
              </a:rPr>
              <a:t>For example, the child will be given a pat on the back and told, “Nice sitting,” or another praise statement every three seconds during circle time. The child may learn to expect that the teacher will praise him/her every three seconds. So, once the child is beginning to sit in circle time, the teacher can fade the pats on the back and praise statements to every 5 seconds…then, every 10 seconds and so on. Once the child has demonstrated more success with sitting in circle time, intermittent reinforcement can be used. This means the child does not know when the reward is coming. The teacher may pat on the back and praise after 10 seconds, then not again until 25 seconds, then not again for one minute. </a:t>
            </a:r>
            <a:endParaRPr lang="en-US" dirty="0"/>
          </a:p>
        </p:txBody>
      </p:sp>
      <p:sp>
        <p:nvSpPr>
          <p:cNvPr id="4" name="Slide Number Placeholder 3"/>
          <p:cNvSpPr>
            <a:spLocks noGrp="1"/>
          </p:cNvSpPr>
          <p:nvPr>
            <p:ph type="sldNum" sz="quarter" idx="5"/>
          </p:nvPr>
        </p:nvSpPr>
        <p:spPr/>
        <p:txBody>
          <a:bodyPr/>
          <a:lstStyle/>
          <a:p>
            <a:fld id="{935E2820-AFE1-45FA-949E-17BDB534E1DC}" type="slidenum">
              <a:rPr lang="en-US" smtClean="0"/>
              <a:t>14</a:t>
            </a:fld>
            <a:endParaRPr lang="en-US" dirty="0"/>
          </a:p>
        </p:txBody>
      </p:sp>
    </p:spTree>
    <p:extLst>
      <p:ext uri="{BB962C8B-B14F-4D97-AF65-F5344CB8AC3E}">
        <p14:creationId xmlns:p14="http://schemas.microsoft.com/office/powerpoint/2010/main" val="263296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least to most prompting mean?  Gesture, indirect verbal, direct verbal, model, light physical, full physical</a:t>
            </a:r>
          </a:p>
        </p:txBody>
      </p:sp>
      <p:sp>
        <p:nvSpPr>
          <p:cNvPr id="4" name="Slide Number Placeholder 3"/>
          <p:cNvSpPr>
            <a:spLocks noGrp="1"/>
          </p:cNvSpPr>
          <p:nvPr>
            <p:ph type="sldNum" sz="quarter" idx="5"/>
          </p:nvPr>
        </p:nvSpPr>
        <p:spPr/>
        <p:txBody>
          <a:bodyPr/>
          <a:lstStyle/>
          <a:p>
            <a:fld id="{935E2820-AFE1-45FA-949E-17BDB534E1DC}" type="slidenum">
              <a:rPr lang="en-US" smtClean="0"/>
              <a:t>16</a:t>
            </a:fld>
            <a:endParaRPr lang="en-US" dirty="0"/>
          </a:p>
        </p:txBody>
      </p:sp>
    </p:spTree>
    <p:extLst>
      <p:ext uri="{BB962C8B-B14F-4D97-AF65-F5344CB8AC3E}">
        <p14:creationId xmlns:p14="http://schemas.microsoft.com/office/powerpoint/2010/main" val="297136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on, hands wet, rub with soap, wash hands(20 seconds) rinse hands, dry, show clean hands</a:t>
            </a:r>
          </a:p>
        </p:txBody>
      </p:sp>
      <p:sp>
        <p:nvSpPr>
          <p:cNvPr id="4" name="Slide Number Placeholder 3"/>
          <p:cNvSpPr>
            <a:spLocks noGrp="1"/>
          </p:cNvSpPr>
          <p:nvPr>
            <p:ph type="sldNum" sz="quarter" idx="5"/>
          </p:nvPr>
        </p:nvSpPr>
        <p:spPr/>
        <p:txBody>
          <a:bodyPr/>
          <a:lstStyle/>
          <a:p>
            <a:fld id="{935E2820-AFE1-45FA-949E-17BDB534E1DC}" type="slidenum">
              <a:rPr lang="en-US" smtClean="0"/>
              <a:t>17</a:t>
            </a:fld>
            <a:endParaRPr lang="en-US" dirty="0"/>
          </a:p>
        </p:txBody>
      </p:sp>
    </p:spTree>
    <p:extLst>
      <p:ext uri="{BB962C8B-B14F-4D97-AF65-F5344CB8AC3E}">
        <p14:creationId xmlns:p14="http://schemas.microsoft.com/office/powerpoint/2010/main" val="10470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Playing</a:t>
            </a:r>
          </a:p>
        </p:txBody>
      </p:sp>
      <p:sp>
        <p:nvSpPr>
          <p:cNvPr id="4" name="Slide Number Placeholder 3"/>
          <p:cNvSpPr>
            <a:spLocks noGrp="1"/>
          </p:cNvSpPr>
          <p:nvPr>
            <p:ph type="sldNum" sz="quarter" idx="5"/>
          </p:nvPr>
        </p:nvSpPr>
        <p:spPr/>
        <p:txBody>
          <a:bodyPr/>
          <a:lstStyle/>
          <a:p>
            <a:fld id="{935E2820-AFE1-45FA-949E-17BDB534E1DC}" type="slidenum">
              <a:rPr lang="en-US" smtClean="0"/>
              <a:t>19</a:t>
            </a:fld>
            <a:endParaRPr lang="en-US" dirty="0"/>
          </a:p>
        </p:txBody>
      </p:sp>
    </p:spTree>
    <p:extLst>
      <p:ext uri="{BB962C8B-B14F-4D97-AF65-F5344CB8AC3E}">
        <p14:creationId xmlns:p14="http://schemas.microsoft.com/office/powerpoint/2010/main" val="2385245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12/29/2020</a:t>
            </a:fld>
            <a:endParaRPr dirty="0"/>
          </a:p>
        </p:txBody>
      </p:sp>
      <p:sp>
        <p:nvSpPr>
          <p:cNvPr id="9" name="Footer Placeholder 8"/>
          <p:cNvSpPr>
            <a:spLocks noGrp="1"/>
          </p:cNvSpPr>
          <p:nvPr>
            <p:ph type="ftr" sz="quarter" idx="11"/>
          </p:nvPr>
        </p:nvSpPr>
        <p:spPr/>
        <p:txBody>
          <a:bodyPr/>
          <a:lstStyle/>
          <a:p>
            <a:endParaRPr dirty="0"/>
          </a:p>
        </p:txBody>
      </p:sp>
      <p:sp>
        <p:nvSpPr>
          <p:cNvPr id="10" name="Slide Number Placeholder 9"/>
          <p:cNvSpPr>
            <a:spLocks noGrp="1"/>
          </p:cNvSpPr>
          <p:nvPr>
            <p:ph type="sldNum" sz="quarter" idx="12"/>
          </p:nvPr>
        </p:nvSpPr>
        <p:spPr/>
        <p:txBody>
          <a:bodyPr/>
          <a:lstStyle/>
          <a:p>
            <a:fld id="{8FDBFFB2-86D9-4B8F-A59A-553A60B94BBE}" type="slidenum">
              <a:rPr/>
              <a:pPr/>
              <a:t>‹#›</a:t>
            </a:fld>
            <a:endParaRPr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12/29/2020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12/29/2020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12/29/2020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12/29/2020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12/29/2020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12/29/2020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12/29/2020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12/29/2020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12/29/2020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12/29/2020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FDBFFB2-86D9-4B8F-A59A-553A60B94BBE}" type="slidenum">
              <a:rPr/>
              <a:t>‹#›</a:t>
            </a:fld>
            <a:endParaRPr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12/29/2020</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wMVZQICUhA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ashley@ndchildcare.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nd.gov/dhs/autis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hyperlink" Target="http://www.cdc.gov/ActEarly"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fvnd.org/"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Autism</a:t>
            </a:r>
          </a:p>
        </p:txBody>
      </p:sp>
      <p:sp>
        <p:nvSpPr>
          <p:cNvPr id="3" name="Subtitle 2"/>
          <p:cNvSpPr>
            <a:spLocks noGrp="1"/>
          </p:cNvSpPr>
          <p:nvPr>
            <p:ph type="subTitle" idx="1"/>
          </p:nvPr>
        </p:nvSpPr>
        <p:spPr/>
        <p:txBody>
          <a:bodyPr/>
          <a:lstStyle/>
          <a:p>
            <a:r>
              <a:rPr lang="en-US" dirty="0"/>
              <a:t>Lived Experience Training for Day Cares</a:t>
            </a:r>
          </a:p>
        </p:txBody>
      </p:sp>
      <p:sp>
        <p:nvSpPr>
          <p:cNvPr id="4" name="TextBox 3">
            <a:extLst>
              <a:ext uri="{FF2B5EF4-FFF2-40B4-BE49-F238E27FC236}">
                <a16:creationId xmlns:a16="http://schemas.microsoft.com/office/drawing/2014/main" id="{EC8E397E-E2DB-4CE3-B112-8B95A37244AB}"/>
              </a:ext>
            </a:extLst>
          </p:cNvPr>
          <p:cNvSpPr txBox="1"/>
          <p:nvPr/>
        </p:nvSpPr>
        <p:spPr>
          <a:xfrm>
            <a:off x="759656" y="5356951"/>
            <a:ext cx="7091361" cy="1200329"/>
          </a:xfrm>
          <a:prstGeom prst="rect">
            <a:avLst/>
          </a:prstGeom>
          <a:noFill/>
        </p:spPr>
        <p:txBody>
          <a:bodyPr wrap="square" rtlCol="0">
            <a:spAutoFit/>
          </a:bodyPr>
          <a:lstStyle/>
          <a:p>
            <a:pPr algn="l"/>
            <a:r>
              <a:rPr lang="en-US" b="1" i="0" dirty="0">
                <a:solidFill>
                  <a:srgbClr val="272F37"/>
                </a:solidFill>
                <a:effectLst/>
                <a:latin typeface="open-sans"/>
              </a:rPr>
              <a:t>In 2020, the CDC reported that approximately 1 in 54 children in the U.S. is diagnosed with an autism spectrum disorder (ASD)</a:t>
            </a:r>
          </a:p>
          <a:p>
            <a:pPr algn="l">
              <a:buFont typeface="Arial" panose="020B0604020202020204" pitchFamily="34" charset="0"/>
              <a:buChar char="•"/>
            </a:pPr>
            <a:r>
              <a:rPr lang="en-US" b="1" i="0" dirty="0">
                <a:solidFill>
                  <a:srgbClr val="272F37"/>
                </a:solidFill>
                <a:effectLst/>
                <a:latin typeface="open-sans"/>
              </a:rPr>
              <a:t>1 in 34 boys identified with autism</a:t>
            </a:r>
          </a:p>
          <a:p>
            <a:pPr algn="l">
              <a:buFont typeface="Arial" panose="020B0604020202020204" pitchFamily="34" charset="0"/>
              <a:buChar char="•"/>
            </a:pPr>
            <a:r>
              <a:rPr lang="en-US" b="1" i="0" dirty="0">
                <a:solidFill>
                  <a:srgbClr val="272F37"/>
                </a:solidFill>
                <a:effectLst/>
                <a:latin typeface="open-sans"/>
              </a:rPr>
              <a:t>1 in 144 girls identified with autism</a:t>
            </a:r>
          </a:p>
        </p:txBody>
      </p:sp>
    </p:spTree>
    <p:extLst>
      <p:ext uri="{BB962C8B-B14F-4D97-AF65-F5344CB8AC3E}">
        <p14:creationId xmlns:p14="http://schemas.microsoft.com/office/powerpoint/2010/main" val="357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799" y="582800"/>
            <a:ext cx="2743201" cy="2322178"/>
          </a:xfrm>
        </p:spPr>
        <p:txBody>
          <a:bodyPr/>
          <a:lstStyle/>
          <a:p>
            <a:r>
              <a:rPr lang="en-US" dirty="0"/>
              <a:t>All Behavior is a Form of Communication</a:t>
            </a:r>
          </a:p>
        </p:txBody>
      </p:sp>
      <p:pic>
        <p:nvPicPr>
          <p:cNvPr id="1030" name="Picture 6" descr="Autistic Behavior vs Misbehavior">
            <a:extLst>
              <a:ext uri="{FF2B5EF4-FFF2-40B4-BE49-F238E27FC236}">
                <a16:creationId xmlns:a16="http://schemas.microsoft.com/office/drawing/2014/main" id="{04725ADC-9E06-49F7-A9F7-977EC1D68A7A}"/>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4027" b="4027"/>
          <a:stretch>
            <a:fillRect/>
          </a:stretch>
        </p:blipFill>
        <p:spPr bwMode="auto">
          <a:xfrm>
            <a:off x="1091124" y="351692"/>
            <a:ext cx="7404530" cy="51065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4D54A5B-8581-4258-BB8B-51EAF3F65D31}"/>
              </a:ext>
            </a:extLst>
          </p:cNvPr>
          <p:cNvSpPr txBox="1"/>
          <p:nvPr/>
        </p:nvSpPr>
        <p:spPr>
          <a:xfrm>
            <a:off x="8848579" y="3706836"/>
            <a:ext cx="2982350" cy="1200329"/>
          </a:xfrm>
          <a:prstGeom prst="rect">
            <a:avLst/>
          </a:prstGeom>
          <a:noFill/>
        </p:spPr>
        <p:txBody>
          <a:bodyPr wrap="square" rtlCol="0">
            <a:spAutoFit/>
          </a:bodyPr>
          <a:lstStyle/>
          <a:p>
            <a:r>
              <a:rPr lang="en-US" b="0" i="0" dirty="0">
                <a:solidFill>
                  <a:srgbClr val="444444"/>
                </a:solidFill>
                <a:effectLst/>
                <a:latin typeface="Arial" panose="020B0604020202020204" pitchFamily="34" charset="0"/>
              </a:rPr>
              <a:t>A child’s problematic or inappropriate behavior is a sign that he is upset and that something is not right.</a:t>
            </a:r>
            <a:endParaRPr lang="en-US" dirty="0"/>
          </a:p>
        </p:txBody>
      </p:sp>
    </p:spTree>
    <p:extLst>
      <p:ext uri="{BB962C8B-B14F-4D97-AF65-F5344CB8AC3E}">
        <p14:creationId xmlns:p14="http://schemas.microsoft.com/office/powerpoint/2010/main" val="160914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37" y="121920"/>
            <a:ext cx="10455398" cy="1200416"/>
          </a:xfrm>
        </p:spPr>
        <p:txBody>
          <a:bodyPr/>
          <a:lstStyle/>
          <a:p>
            <a:r>
              <a:rPr lang="en-US" b="0" i="0" dirty="0">
                <a:solidFill>
                  <a:srgbClr val="444444"/>
                </a:solidFill>
                <a:effectLst/>
                <a:latin typeface="Arial" panose="020B0604020202020204" pitchFamily="34" charset="0"/>
              </a:rPr>
              <a:t>Children engage in challenging behavior for a reason.</a:t>
            </a:r>
            <a:endParaRPr lang="en-US" dirty="0"/>
          </a:p>
        </p:txBody>
      </p:sp>
      <p:sp>
        <p:nvSpPr>
          <p:cNvPr id="3" name="Text Placeholder 2"/>
          <p:cNvSpPr>
            <a:spLocks noGrp="1"/>
          </p:cNvSpPr>
          <p:nvPr>
            <p:ph type="body" idx="1"/>
          </p:nvPr>
        </p:nvSpPr>
        <p:spPr>
          <a:xfrm>
            <a:off x="928053" y="1260838"/>
            <a:ext cx="4572000" cy="823912"/>
          </a:xfrm>
        </p:spPr>
        <p:txBody>
          <a:bodyPr/>
          <a:lstStyle/>
          <a:p>
            <a:r>
              <a:rPr lang="en-US" dirty="0"/>
              <a:t>Symptom of Autism</a:t>
            </a:r>
          </a:p>
        </p:txBody>
      </p:sp>
      <p:sp>
        <p:nvSpPr>
          <p:cNvPr id="4" name="Content Placeholder 3"/>
          <p:cNvSpPr>
            <a:spLocks noGrp="1"/>
          </p:cNvSpPr>
          <p:nvPr>
            <p:ph sz="half" idx="2"/>
          </p:nvPr>
        </p:nvSpPr>
        <p:spPr>
          <a:xfrm>
            <a:off x="1116037" y="1970502"/>
            <a:ext cx="4708818" cy="3337560"/>
          </a:xfrm>
        </p:spPr>
        <p:txBody>
          <a:bodyPr>
            <a:normAutofit fontScale="77500" lnSpcReduction="20000"/>
          </a:bodyPr>
          <a:lstStyle/>
          <a:p>
            <a:pPr algn="just">
              <a:buFont typeface="Arial" panose="020B0604020202020204" pitchFamily="34" charset="0"/>
              <a:buChar char="•"/>
            </a:pPr>
            <a:r>
              <a:rPr lang="en-US" dirty="0">
                <a:solidFill>
                  <a:srgbClr val="212121"/>
                </a:solidFill>
                <a:latin typeface="Merriweather"/>
              </a:rPr>
              <a:t> </a:t>
            </a:r>
            <a:r>
              <a:rPr lang="en-US" sz="2300" dirty="0">
                <a:solidFill>
                  <a:srgbClr val="212121"/>
                </a:solidFill>
                <a:latin typeface="Arial" panose="020B0604020202020204" pitchFamily="34" charset="0"/>
                <a:cs typeface="Arial" panose="020B0604020202020204" pitchFamily="34" charset="0"/>
              </a:rPr>
              <a:t>Children </a:t>
            </a:r>
            <a:r>
              <a:rPr lang="en-US" sz="2300" b="0" i="0" dirty="0">
                <a:solidFill>
                  <a:srgbClr val="212121"/>
                </a:solidFill>
                <a:effectLst/>
                <a:latin typeface="Arial" panose="020B0604020202020204" pitchFamily="34" charset="0"/>
                <a:cs typeface="Arial" panose="020B0604020202020204" pitchFamily="34" charset="0"/>
              </a:rPr>
              <a:t>with autism may screech or yell when overwhelmed or frustrated.</a:t>
            </a:r>
          </a:p>
          <a:p>
            <a:pPr algn="just" fontAlgn="base">
              <a:buFont typeface="Arial" panose="020B0604020202020204" pitchFamily="34" charset="0"/>
              <a:buChar char="•"/>
            </a:pPr>
            <a:r>
              <a:rPr lang="en-US" sz="2300" dirty="0">
                <a:solidFill>
                  <a:srgbClr val="212121"/>
                </a:solidFill>
                <a:latin typeface="Arial" panose="020B0604020202020204" pitchFamily="34" charset="0"/>
                <a:cs typeface="Arial" panose="020B0604020202020204" pitchFamily="34" charset="0"/>
              </a:rPr>
              <a:t>Children</a:t>
            </a:r>
            <a:r>
              <a:rPr lang="en-US" sz="2300" b="0" i="0" dirty="0">
                <a:solidFill>
                  <a:srgbClr val="212121"/>
                </a:solidFill>
                <a:effectLst/>
                <a:latin typeface="Arial" panose="020B0604020202020204" pitchFamily="34" charset="0"/>
                <a:cs typeface="Arial" panose="020B0604020202020204" pitchFamily="34" charset="0"/>
              </a:rPr>
              <a:t> with autism may hit others, or even injure themselves when upset.</a:t>
            </a:r>
          </a:p>
          <a:p>
            <a:pPr algn="just" fontAlgn="base">
              <a:buFont typeface="Arial" panose="020B0604020202020204" pitchFamily="34" charset="0"/>
              <a:buChar char="•"/>
            </a:pPr>
            <a:r>
              <a:rPr lang="en-US" sz="2300" dirty="0">
                <a:solidFill>
                  <a:srgbClr val="212121"/>
                </a:solidFill>
                <a:latin typeface="Arial" panose="020B0604020202020204" pitchFamily="34" charset="0"/>
                <a:cs typeface="Arial" panose="020B0604020202020204" pitchFamily="34" charset="0"/>
              </a:rPr>
              <a:t>Children with autism</a:t>
            </a:r>
            <a:r>
              <a:rPr lang="en-US" sz="2300" b="0" i="0" dirty="0">
                <a:solidFill>
                  <a:srgbClr val="212121"/>
                </a:solidFill>
                <a:effectLst/>
                <a:latin typeface="Arial" panose="020B0604020202020204" pitchFamily="34" charset="0"/>
                <a:cs typeface="Arial" panose="020B0604020202020204" pitchFamily="34" charset="0"/>
              </a:rPr>
              <a:t> may pace when they are expected to sit still.</a:t>
            </a:r>
          </a:p>
          <a:p>
            <a:pPr algn="just" fontAlgn="base">
              <a:buFont typeface="Arial" panose="020B0604020202020204" pitchFamily="34" charset="0"/>
              <a:buChar char="•"/>
            </a:pPr>
            <a:r>
              <a:rPr lang="en-US" sz="2300" b="0" i="0" dirty="0">
                <a:solidFill>
                  <a:srgbClr val="212121"/>
                </a:solidFill>
                <a:effectLst/>
                <a:latin typeface="Arial" panose="020B0604020202020204" pitchFamily="34" charset="0"/>
                <a:cs typeface="Arial" panose="020B0604020202020204" pitchFamily="34" charset="0"/>
              </a:rPr>
              <a:t>Children with autism may be self-absorbed and inattentive to events or emotions around them.</a:t>
            </a:r>
          </a:p>
          <a:p>
            <a:pPr algn="just" fontAlgn="base">
              <a:buFont typeface="Arial" panose="020B0604020202020204" pitchFamily="34" charset="0"/>
              <a:buChar char="•"/>
            </a:pPr>
            <a:r>
              <a:rPr lang="en-US" sz="2300" b="0" i="0" dirty="0">
                <a:solidFill>
                  <a:srgbClr val="212121"/>
                </a:solidFill>
                <a:effectLst/>
                <a:latin typeface="Arial" panose="020B0604020202020204" pitchFamily="34" charset="0"/>
                <a:cs typeface="Arial" panose="020B0604020202020204" pitchFamily="34" charset="0"/>
              </a:rPr>
              <a:t> Children with autism may over or under-react to others' requests or needs </a:t>
            </a:r>
          </a:p>
          <a:p>
            <a:endParaRPr lang="en-US" dirty="0"/>
          </a:p>
        </p:txBody>
      </p:sp>
      <p:sp>
        <p:nvSpPr>
          <p:cNvPr id="5" name="Text Placeholder 4"/>
          <p:cNvSpPr>
            <a:spLocks noGrp="1"/>
          </p:cNvSpPr>
          <p:nvPr>
            <p:ph type="body" sz="quarter" idx="3"/>
          </p:nvPr>
        </p:nvSpPr>
        <p:spPr>
          <a:xfrm>
            <a:off x="7008813" y="1234463"/>
            <a:ext cx="4572000" cy="823912"/>
          </a:xfrm>
        </p:spPr>
        <p:txBody>
          <a:bodyPr/>
          <a:lstStyle/>
          <a:p>
            <a:r>
              <a:rPr lang="en-US" dirty="0"/>
              <a:t>Symptom of Inappropriate Behavior</a:t>
            </a:r>
          </a:p>
        </p:txBody>
      </p:sp>
      <p:sp>
        <p:nvSpPr>
          <p:cNvPr id="6" name="Content Placeholder 5"/>
          <p:cNvSpPr>
            <a:spLocks noGrp="1"/>
          </p:cNvSpPr>
          <p:nvPr>
            <p:ph sz="quarter" idx="4"/>
          </p:nvPr>
        </p:nvSpPr>
        <p:spPr>
          <a:xfrm>
            <a:off x="6820829" y="1646419"/>
            <a:ext cx="4572000" cy="3337560"/>
          </a:xfrm>
        </p:spPr>
        <p:txBody>
          <a:bodyPr>
            <a:normAutofit fontScale="77500" lnSpcReduction="20000"/>
          </a:bodyPr>
          <a:lstStyle/>
          <a:p>
            <a:endParaRPr lang="en-US" b="0" i="0" dirty="0">
              <a:solidFill>
                <a:srgbClr val="212121"/>
              </a:solidFill>
              <a:effectLst/>
              <a:latin typeface="Merriweather"/>
            </a:endParaRPr>
          </a:p>
          <a:p>
            <a:r>
              <a:rPr lang="en-US" sz="2300" dirty="0">
                <a:solidFill>
                  <a:srgbClr val="212121"/>
                </a:solidFill>
                <a:latin typeface="Arial" panose="020B0604020202020204" pitchFamily="34" charset="0"/>
                <a:cs typeface="Arial" panose="020B0604020202020204" pitchFamily="34" charset="0"/>
              </a:rPr>
              <a:t>Children</a:t>
            </a:r>
            <a:r>
              <a:rPr lang="en-US" sz="2300" b="0" i="0" dirty="0">
                <a:solidFill>
                  <a:srgbClr val="212121"/>
                </a:solidFill>
                <a:effectLst/>
                <a:latin typeface="Arial" panose="020B0604020202020204" pitchFamily="34" charset="0"/>
                <a:cs typeface="Arial" panose="020B0604020202020204" pitchFamily="34" charset="0"/>
              </a:rPr>
              <a:t> may screech or yell when frustrated and angry</a:t>
            </a:r>
          </a:p>
          <a:p>
            <a:r>
              <a:rPr lang="en-US" sz="2300" dirty="0">
                <a:solidFill>
                  <a:srgbClr val="212121"/>
                </a:solidFill>
                <a:latin typeface="Arial" panose="020B0604020202020204" pitchFamily="34" charset="0"/>
                <a:cs typeface="Arial" panose="020B0604020202020204" pitchFamily="34" charset="0"/>
              </a:rPr>
              <a:t>Children may kick or bite others when they do not get their way.</a:t>
            </a:r>
          </a:p>
          <a:p>
            <a:r>
              <a:rPr lang="en-US" sz="2300" b="0" i="0" dirty="0">
                <a:solidFill>
                  <a:srgbClr val="212121"/>
                </a:solidFill>
                <a:effectLst/>
                <a:latin typeface="Arial" panose="020B0604020202020204" pitchFamily="34" charset="0"/>
                <a:cs typeface="Arial" panose="020B0604020202020204" pitchFamily="34" charset="0"/>
              </a:rPr>
              <a:t>Children may refuse to do work </a:t>
            </a:r>
          </a:p>
          <a:p>
            <a:r>
              <a:rPr lang="en-US" sz="2300" dirty="0">
                <a:solidFill>
                  <a:srgbClr val="212121"/>
                </a:solidFill>
                <a:latin typeface="Arial" panose="020B0604020202020204" pitchFamily="34" charset="0"/>
                <a:cs typeface="Arial" panose="020B0604020202020204" pitchFamily="34" charset="0"/>
              </a:rPr>
              <a:t>Children may not care if they hurt someone’s feelings.</a:t>
            </a:r>
          </a:p>
          <a:p>
            <a:r>
              <a:rPr lang="en-US" sz="2300" b="0" i="0" dirty="0">
                <a:solidFill>
                  <a:srgbClr val="212121"/>
                </a:solidFill>
                <a:effectLst/>
                <a:latin typeface="Arial" panose="020B0604020202020204" pitchFamily="34" charset="0"/>
                <a:cs typeface="Arial" panose="020B0604020202020204" pitchFamily="34" charset="0"/>
              </a:rPr>
              <a:t>Children may poke fun at someone who is different</a:t>
            </a:r>
          </a:p>
          <a:p>
            <a:endParaRPr lang="en-US" sz="2000" b="0" i="0" dirty="0">
              <a:solidFill>
                <a:srgbClr val="212121"/>
              </a:solidFill>
              <a:effectLst/>
              <a:latin typeface="Arial" panose="020B0604020202020204" pitchFamily="34" charset="0"/>
              <a:cs typeface="Arial" panose="020B0604020202020204" pitchFamily="34" charset="0"/>
            </a:endParaRPr>
          </a:p>
          <a:p>
            <a:endParaRPr lang="en-US" dirty="0">
              <a:latin typeface="Merriweather"/>
            </a:endParaRPr>
          </a:p>
        </p:txBody>
      </p:sp>
    </p:spTree>
    <p:extLst>
      <p:ext uri="{BB962C8B-B14F-4D97-AF65-F5344CB8AC3E}">
        <p14:creationId xmlns:p14="http://schemas.microsoft.com/office/powerpoint/2010/main" val="955224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4394" y="195459"/>
            <a:ext cx="2743201" cy="2322178"/>
          </a:xfrm>
        </p:spPr>
        <p:txBody>
          <a:bodyPr/>
          <a:lstStyle/>
          <a:p>
            <a:pPr algn="ctr"/>
            <a:r>
              <a:rPr lang="en-US" b="1" dirty="0"/>
              <a:t>Modify Expectations and Change Situations</a:t>
            </a:r>
          </a:p>
        </p:txBody>
      </p:sp>
      <p:sp>
        <p:nvSpPr>
          <p:cNvPr id="4" name="Content Placeholder 3">
            <a:extLst>
              <a:ext uri="{FF2B5EF4-FFF2-40B4-BE49-F238E27FC236}">
                <a16:creationId xmlns:a16="http://schemas.microsoft.com/office/drawing/2014/main" id="{E602FBA7-5908-40A4-8E95-5052B1A45832}"/>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Hurting people is not ok.</a:t>
            </a:r>
          </a:p>
          <a:p>
            <a:pPr marL="45720" indent="0">
              <a:buNone/>
            </a:pPr>
            <a:endParaRPr lang="en-US" dirty="0"/>
          </a:p>
          <a:p>
            <a:r>
              <a:rPr lang="en-US" sz="2000" dirty="0">
                <a:latin typeface="Arial" panose="020B0604020202020204" pitchFamily="34" charset="0"/>
                <a:cs typeface="Arial" panose="020B0604020202020204" pitchFamily="34" charset="0"/>
              </a:rPr>
              <a:t>Respond Quickly and Clearly</a:t>
            </a:r>
          </a:p>
          <a:p>
            <a:endParaRPr lang="en-US" sz="2000" dirty="0">
              <a:latin typeface="Arial" panose="020B0604020202020204" pitchFamily="34" charset="0"/>
              <a:cs typeface="Arial" panose="020B0604020202020204" pitchFamily="34" charset="0"/>
            </a:endParaRPr>
          </a:p>
          <a:p>
            <a:pPr marL="4572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Provide Meaningful and Consistent Consequences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Offer Support for Improvement</a:t>
            </a:r>
          </a:p>
        </p:txBody>
      </p:sp>
      <p:sp>
        <p:nvSpPr>
          <p:cNvPr id="8" name="Text Placeholder 7">
            <a:extLst>
              <a:ext uri="{FF2B5EF4-FFF2-40B4-BE49-F238E27FC236}">
                <a16:creationId xmlns:a16="http://schemas.microsoft.com/office/drawing/2014/main" id="{E6579179-DD1E-4989-B45D-C18DABF80773}"/>
              </a:ext>
            </a:extLst>
          </p:cNvPr>
          <p:cNvSpPr>
            <a:spLocks noGrp="1"/>
          </p:cNvSpPr>
          <p:nvPr>
            <p:ph type="body" sz="half" idx="2"/>
          </p:nvPr>
        </p:nvSpPr>
        <p:spPr>
          <a:xfrm>
            <a:off x="12973516" y="4490282"/>
            <a:ext cx="2743200" cy="1131813"/>
          </a:xfrm>
        </p:spPr>
        <p:txBody>
          <a:bodyPr/>
          <a:lstStyle/>
          <a:p>
            <a:endParaRPr lang="en-US" dirty="0"/>
          </a:p>
        </p:txBody>
      </p:sp>
      <p:sp>
        <p:nvSpPr>
          <p:cNvPr id="9" name="TextBox 8">
            <a:extLst>
              <a:ext uri="{FF2B5EF4-FFF2-40B4-BE49-F238E27FC236}">
                <a16:creationId xmlns:a16="http://schemas.microsoft.com/office/drawing/2014/main" id="{938FCB72-A760-4617-8E41-46CDB27E7DB3}"/>
              </a:ext>
            </a:extLst>
          </p:cNvPr>
          <p:cNvSpPr txBox="1"/>
          <p:nvPr/>
        </p:nvSpPr>
        <p:spPr>
          <a:xfrm>
            <a:off x="1798490" y="877669"/>
            <a:ext cx="6569613" cy="646331"/>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Learn about limits directly through visuals and other means</a:t>
            </a:r>
          </a:p>
        </p:txBody>
      </p:sp>
      <p:sp>
        <p:nvSpPr>
          <p:cNvPr id="10" name="TextBox 9">
            <a:extLst>
              <a:ext uri="{FF2B5EF4-FFF2-40B4-BE49-F238E27FC236}">
                <a16:creationId xmlns:a16="http://schemas.microsoft.com/office/drawing/2014/main" id="{DC1DEFDC-8896-4786-9BB0-961129EEF4D9}"/>
              </a:ext>
            </a:extLst>
          </p:cNvPr>
          <p:cNvSpPr txBox="1"/>
          <p:nvPr/>
        </p:nvSpPr>
        <p:spPr>
          <a:xfrm>
            <a:off x="1798490" y="3429000"/>
            <a:ext cx="4501661" cy="646331"/>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rgbClr val="FF0000"/>
                </a:solidFill>
                <a:latin typeface="Arial" panose="020B0604020202020204" pitchFamily="34" charset="0"/>
                <a:cs typeface="Arial" panose="020B0604020202020204" pitchFamily="34" charset="0"/>
              </a:rPr>
              <a:t>Consistency is key Same Behavior Same Consequence</a:t>
            </a:r>
          </a:p>
        </p:txBody>
      </p:sp>
      <p:sp>
        <p:nvSpPr>
          <p:cNvPr id="12" name="TextBox 11">
            <a:extLst>
              <a:ext uri="{FF2B5EF4-FFF2-40B4-BE49-F238E27FC236}">
                <a16:creationId xmlns:a16="http://schemas.microsoft.com/office/drawing/2014/main" id="{43E14D5F-7677-4C05-AEA9-D4FD499ADB46}"/>
              </a:ext>
            </a:extLst>
          </p:cNvPr>
          <p:cNvSpPr txBox="1"/>
          <p:nvPr/>
        </p:nvSpPr>
        <p:spPr>
          <a:xfrm>
            <a:off x="1798490" y="1868269"/>
            <a:ext cx="6135688" cy="923330"/>
          </a:xfrm>
          <a:prstGeom prst="rect">
            <a:avLst/>
          </a:prstGeom>
          <a:noFill/>
        </p:spPr>
        <p:txBody>
          <a:bodyPr wrap="square" rtlCol="0">
            <a:spAutoFit/>
          </a:bodyPr>
          <a:lstStyle/>
          <a:p>
            <a:pPr marL="285750" indent="-285750">
              <a:buFont typeface="Wingdings" panose="05000000000000000000" pitchFamily="2" charset="2"/>
              <a:buChar char="v"/>
            </a:pPr>
            <a:r>
              <a:rPr lang="en-US" sz="1800" b="1" dirty="0">
                <a:solidFill>
                  <a:srgbClr val="FF0000"/>
                </a:solidFill>
                <a:latin typeface="Arial" panose="020B0604020202020204" pitchFamily="34" charset="0"/>
                <a:cs typeface="Arial" panose="020B0604020202020204" pitchFamily="34" charset="0"/>
              </a:rPr>
              <a:t>Respond why it is wrong and how you feel about it. Sarcasm does not work as most children with autism cannot generalize.</a:t>
            </a:r>
          </a:p>
        </p:txBody>
      </p:sp>
      <p:sp>
        <p:nvSpPr>
          <p:cNvPr id="14" name="TextBox 13">
            <a:extLst>
              <a:ext uri="{FF2B5EF4-FFF2-40B4-BE49-F238E27FC236}">
                <a16:creationId xmlns:a16="http://schemas.microsoft.com/office/drawing/2014/main" id="{1853B6E4-D466-4CBB-A4FF-67B16ED1B0A6}"/>
              </a:ext>
            </a:extLst>
          </p:cNvPr>
          <p:cNvSpPr txBox="1"/>
          <p:nvPr/>
        </p:nvSpPr>
        <p:spPr>
          <a:xfrm>
            <a:off x="1798490" y="4502762"/>
            <a:ext cx="5952809" cy="646331"/>
          </a:xfrm>
          <a:prstGeom prst="rect">
            <a:avLst/>
          </a:prstGeom>
          <a:noFill/>
        </p:spPr>
        <p:txBody>
          <a:bodyPr wrap="square" rtlCol="0">
            <a:spAutoFit/>
          </a:bodyPr>
          <a:lstStyle/>
          <a:p>
            <a:pPr marL="285750" indent="-285750">
              <a:buFont typeface="Wingdings" panose="05000000000000000000" pitchFamily="2" charset="2"/>
              <a:buChar char="v"/>
            </a:pPr>
            <a:r>
              <a:rPr lang="en-US" b="1" i="0" dirty="0">
                <a:solidFill>
                  <a:srgbClr val="FF0000"/>
                </a:solidFill>
                <a:effectLst/>
                <a:latin typeface="Arial" panose="020B0604020202020204" pitchFamily="34" charset="0"/>
                <a:cs typeface="Arial" panose="020B0604020202020204" pitchFamily="34" charset="0"/>
              </a:rPr>
              <a:t>Children with autism often need immediate reinforcement for a job well done</a:t>
            </a:r>
            <a:endParaRPr lang="en-US" b="1" dirty="0">
              <a:solidFill>
                <a:srgbClr val="FF0000"/>
              </a:solidFill>
              <a:latin typeface="Arial" panose="020B0604020202020204" pitchFamily="34" charset="0"/>
              <a:cs typeface="Arial" panose="020B0604020202020204" pitchFamily="34" charset="0"/>
            </a:endParaRPr>
          </a:p>
        </p:txBody>
      </p:sp>
      <p:pic>
        <p:nvPicPr>
          <p:cNvPr id="2050" name="Picture 2" descr="Using Shaping to Mold Child Behavior">
            <a:extLst>
              <a:ext uri="{FF2B5EF4-FFF2-40B4-BE49-F238E27FC236}">
                <a16:creationId xmlns:a16="http://schemas.microsoft.com/office/drawing/2014/main" id="{F8820007-E388-4858-840D-D87975BE9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0618" y="3301243"/>
            <a:ext cx="2466975" cy="18478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294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A9E7-457F-4FE7-8FFA-80BB6F9EB0C9}"/>
              </a:ext>
            </a:extLst>
          </p:cNvPr>
          <p:cNvSpPr>
            <a:spLocks noGrp="1"/>
          </p:cNvSpPr>
          <p:nvPr>
            <p:ph type="title"/>
          </p:nvPr>
        </p:nvSpPr>
        <p:spPr>
          <a:xfrm>
            <a:off x="8542191" y="290096"/>
            <a:ext cx="2743201" cy="2322178"/>
          </a:xfrm>
        </p:spPr>
        <p:txBody>
          <a:bodyPr>
            <a:normAutofit/>
          </a:bodyPr>
          <a:lstStyle/>
          <a:p>
            <a:pPr algn="ctr"/>
            <a:r>
              <a:rPr lang="en-US" sz="3200" dirty="0">
                <a:latin typeface="Arial" panose="020B0604020202020204" pitchFamily="34" charset="0"/>
                <a:cs typeface="Arial" panose="020B0604020202020204" pitchFamily="34" charset="0"/>
              </a:rPr>
              <a:t>Positive Attention: How To Make It Work</a:t>
            </a:r>
          </a:p>
        </p:txBody>
      </p:sp>
      <p:sp>
        <p:nvSpPr>
          <p:cNvPr id="3" name="Content Placeholder 2">
            <a:extLst>
              <a:ext uri="{FF2B5EF4-FFF2-40B4-BE49-F238E27FC236}">
                <a16:creationId xmlns:a16="http://schemas.microsoft.com/office/drawing/2014/main" id="{FC74AE0F-3BB8-4CF1-AAAE-DA18ABB15994}"/>
              </a:ext>
            </a:extLst>
          </p:cNvPr>
          <p:cNvSpPr>
            <a:spLocks noGrp="1"/>
          </p:cNvSpPr>
          <p:nvPr>
            <p:ph idx="1"/>
          </p:nvPr>
        </p:nvSpPr>
        <p:spPr>
          <a:xfrm>
            <a:off x="372036" y="290096"/>
            <a:ext cx="6858000" cy="3761400"/>
          </a:xfrm>
        </p:spPr>
        <p:txBody>
          <a:bodyPr/>
          <a:lstStyle/>
          <a:p>
            <a:r>
              <a:rPr lang="en-US" sz="1800" b="1" i="0" u="none" strike="noStrike" baseline="0" dirty="0">
                <a:solidFill>
                  <a:srgbClr val="000000"/>
                </a:solidFill>
                <a:latin typeface="Arial" panose="020B0604020202020204" pitchFamily="34" charset="0"/>
                <a:cs typeface="Arial" panose="020B0604020202020204" pitchFamily="34" charset="0"/>
              </a:rPr>
              <a:t>Make eye contact and speak enthusiastically.</a:t>
            </a:r>
          </a:p>
          <a:p>
            <a:r>
              <a:rPr lang="en-US" sz="1800" b="1" i="0" u="none" strike="noStrike" baseline="0" dirty="0">
                <a:solidFill>
                  <a:srgbClr val="000000"/>
                </a:solidFill>
                <a:latin typeface="Arial" panose="020B0604020202020204" pitchFamily="34" charset="0"/>
                <a:cs typeface="Arial" panose="020B0604020202020204" pitchFamily="34" charset="0"/>
              </a:rPr>
              <a:t>Be specific about the behavior you liked and want to see more of. </a:t>
            </a:r>
          </a:p>
          <a:p>
            <a:r>
              <a:rPr lang="en-US" sz="1800" b="1" i="0" u="none" strike="noStrike" baseline="0" dirty="0">
                <a:solidFill>
                  <a:srgbClr val="000000"/>
                </a:solidFill>
                <a:latin typeface="Arial" panose="020B0604020202020204" pitchFamily="34" charset="0"/>
                <a:cs typeface="Arial" panose="020B0604020202020204" pitchFamily="34" charset="0"/>
              </a:rPr>
              <a:t>Give attention IMMEDIATELY after the behavior you liked.</a:t>
            </a:r>
          </a:p>
          <a:p>
            <a:r>
              <a:rPr lang="en-US" sz="1800" b="1" i="0" u="none" strike="noStrike" baseline="0" dirty="0">
                <a:solidFill>
                  <a:srgbClr val="000000"/>
                </a:solidFill>
                <a:latin typeface="Arial" panose="020B0604020202020204" pitchFamily="34" charset="0"/>
                <a:cs typeface="Arial" panose="020B0604020202020204" pitchFamily="34" charset="0"/>
              </a:rPr>
              <a:t>Give the type of attention the child enjoys. </a:t>
            </a:r>
          </a:p>
          <a:p>
            <a:r>
              <a:rPr lang="en-US" sz="1800" b="1" dirty="0">
                <a:solidFill>
                  <a:srgbClr val="000000"/>
                </a:solidFill>
                <a:latin typeface="Arial" panose="020B0604020202020204" pitchFamily="34" charset="0"/>
                <a:cs typeface="Arial" panose="020B0604020202020204" pitchFamily="34" charset="0"/>
              </a:rPr>
              <a:t>Make attempts to purposely  observe the child exhibiting good behavior.</a:t>
            </a:r>
          </a:p>
          <a:p>
            <a:r>
              <a:rPr lang="en-US" sz="1800" b="1" i="0" u="none" strike="noStrike" baseline="0" dirty="0">
                <a:solidFill>
                  <a:srgbClr val="000000"/>
                </a:solidFill>
                <a:latin typeface="Arial" panose="020B0604020202020204" pitchFamily="34" charset="0"/>
                <a:cs typeface="Arial" panose="020B0604020202020204" pitchFamily="34" charset="0"/>
              </a:rPr>
              <a:t>Give positive attention for even small improvements. </a:t>
            </a:r>
          </a:p>
          <a:p>
            <a:endParaRPr lang="en-US"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7A9B85A-49EA-4941-9DFF-E2C43B5374A5}"/>
              </a:ext>
            </a:extLst>
          </p:cNvPr>
          <p:cNvSpPr>
            <a:spLocks noGrp="1"/>
          </p:cNvSpPr>
          <p:nvPr>
            <p:ph type="body" sz="half" idx="2"/>
          </p:nvPr>
        </p:nvSpPr>
        <p:spPr>
          <a:xfrm>
            <a:off x="4528211" y="3696922"/>
            <a:ext cx="7663789" cy="2870982"/>
          </a:xfrm>
        </p:spPr>
        <p:txBody>
          <a:bodyPr>
            <a:normAutofit fontScale="85000" lnSpcReduction="10000"/>
          </a:bodyPr>
          <a:lstStyle/>
          <a:p>
            <a:r>
              <a:rPr lang="en-US" sz="1800" b="1" dirty="0">
                <a:solidFill>
                  <a:schemeClr val="tx2"/>
                </a:solidFill>
                <a:latin typeface="Arial" panose="020B0604020202020204" pitchFamily="34" charset="0"/>
                <a:cs typeface="Arial" panose="020B0604020202020204" pitchFamily="34" charset="0"/>
              </a:rPr>
              <a:t>Examples</a:t>
            </a:r>
          </a:p>
          <a:p>
            <a:pPr>
              <a:lnSpc>
                <a:spcPct val="160000"/>
              </a:lnSpc>
            </a:pPr>
            <a:r>
              <a:rPr lang="en-US" sz="2100" b="1" u="none" strike="noStrike" baseline="0" dirty="0">
                <a:solidFill>
                  <a:srgbClr val="0070C0"/>
                </a:solidFill>
                <a:latin typeface="Arial" panose="020B0604020202020204" pitchFamily="34" charset="0"/>
                <a:cs typeface="Arial" panose="020B0604020202020204" pitchFamily="34" charset="0"/>
              </a:rPr>
              <a:t>If crying is a problem, praise the child for remaining calm/quiet. </a:t>
            </a:r>
          </a:p>
          <a:p>
            <a:pPr>
              <a:lnSpc>
                <a:spcPct val="160000"/>
              </a:lnSpc>
            </a:pPr>
            <a:r>
              <a:rPr lang="en-US" sz="2100" b="1" u="none" strike="noStrike" baseline="0" dirty="0">
                <a:solidFill>
                  <a:srgbClr val="0070C0"/>
                </a:solidFill>
                <a:latin typeface="Arial" panose="020B0604020202020204" pitchFamily="34" charset="0"/>
                <a:cs typeface="Arial" panose="020B0604020202020204" pitchFamily="34" charset="0"/>
              </a:rPr>
              <a:t>If hitting is a problem, praise appropriate engagement in play activities (or activities where he/she is appropriately using hands).</a:t>
            </a:r>
          </a:p>
          <a:p>
            <a:pPr>
              <a:lnSpc>
                <a:spcPct val="160000"/>
              </a:lnSpc>
            </a:pPr>
            <a:r>
              <a:rPr lang="en-US" sz="2100" b="1" dirty="0">
                <a:solidFill>
                  <a:srgbClr val="0070C0"/>
                </a:solidFill>
                <a:latin typeface="Arial" panose="020B0604020202020204" pitchFamily="34" charset="0"/>
                <a:cs typeface="Arial" panose="020B0604020202020204" pitchFamily="34" charset="0"/>
              </a:rPr>
              <a:t>If the child</a:t>
            </a:r>
            <a:r>
              <a:rPr lang="en-US" sz="2100" b="1" i="0" u="none" strike="noStrike" baseline="0" dirty="0">
                <a:solidFill>
                  <a:srgbClr val="0070C0"/>
                </a:solidFill>
                <a:latin typeface="Arial" panose="020B0604020202020204" pitchFamily="34" charset="0"/>
                <a:cs typeface="Arial" panose="020B0604020202020204" pitchFamily="34" charset="0"/>
              </a:rPr>
              <a:t> does not like physical contact, do not give hugs or pats on back</a:t>
            </a:r>
            <a:r>
              <a:rPr lang="en-US" sz="2100" b="1" i="0" u="none" strike="noStrike" baseline="0" dirty="0">
                <a:solidFill>
                  <a:srgbClr val="000000"/>
                </a:solidFill>
                <a:latin typeface="Arial" panose="020B0604020202020204" pitchFamily="34" charset="0"/>
                <a:cs typeface="Arial" panose="020B0604020202020204" pitchFamily="34" charset="0"/>
              </a:rPr>
              <a:t>.</a:t>
            </a:r>
            <a:endParaRPr lang="en-US" sz="21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64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372600" cy="1200150"/>
          </a:xfrm>
        </p:spPr>
        <p:txBody>
          <a:bodyPr/>
          <a:lstStyle/>
          <a:p>
            <a:pPr algn="ctr"/>
            <a:r>
              <a:rPr lang="en-US" dirty="0"/>
              <a:t>Attempts to Change Behavior</a:t>
            </a:r>
          </a:p>
        </p:txBody>
      </p:sp>
      <p:sp>
        <p:nvSpPr>
          <p:cNvPr id="5" name="Content Placeholder 4">
            <a:extLst>
              <a:ext uri="{FF2B5EF4-FFF2-40B4-BE49-F238E27FC236}">
                <a16:creationId xmlns:a16="http://schemas.microsoft.com/office/drawing/2014/main" id="{F51125A4-E6E8-4C1F-9A1D-0DC0175CE334}"/>
              </a:ext>
            </a:extLst>
          </p:cNvPr>
          <p:cNvSpPr>
            <a:spLocks noGrp="1"/>
          </p:cNvSpPr>
          <p:nvPr>
            <p:ph idx="4294967295"/>
          </p:nvPr>
        </p:nvSpPr>
        <p:spPr>
          <a:xfrm>
            <a:off x="0" y="1600200"/>
            <a:ext cx="9372600" cy="1828800"/>
          </a:xfrm>
        </p:spPr>
        <p:txBody>
          <a:bodyPr>
            <a:normAutofit/>
          </a:bodyPr>
          <a:lstStyle/>
          <a:p>
            <a:pPr marL="45720" indent="0">
              <a:buNone/>
            </a:pPr>
            <a:r>
              <a:rPr lang="en-US" b="1" dirty="0">
                <a:latin typeface="Arial" panose="020B0604020202020204" pitchFamily="34" charset="0"/>
                <a:cs typeface="Arial" panose="020B0604020202020204" pitchFamily="34" charset="0"/>
              </a:rPr>
              <a:t>Frequent reinforcement is necessary to build understanding and trust. This process could help the child understand positive praise and help change the unwanted behaviors. Most if not all children want attention, for children with autism it may be hard to distinguish between positive and negative attention, the children need more teaching which may come natural for other peers without autism.</a:t>
            </a:r>
          </a:p>
        </p:txBody>
      </p:sp>
      <p:pic>
        <p:nvPicPr>
          <p:cNvPr id="1026" name="Picture 2" descr="Will Changing Your Behavior Change Your Blood Glucose Levels for the  Better? - myDario.com">
            <a:extLst>
              <a:ext uri="{FF2B5EF4-FFF2-40B4-BE49-F238E27FC236}">
                <a16:creationId xmlns:a16="http://schemas.microsoft.com/office/drawing/2014/main" id="{7C7EE63C-FFEB-4A89-BB41-2B67BFF3F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4056" y="3291840"/>
            <a:ext cx="3503661" cy="2785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1423B-C378-499F-B9BC-24E7F369E9D2}"/>
              </a:ext>
            </a:extLst>
          </p:cNvPr>
          <p:cNvSpPr/>
          <p:nvPr/>
        </p:nvSpPr>
        <p:spPr>
          <a:xfrm>
            <a:off x="282565" y="210068"/>
            <a:ext cx="3326936" cy="923330"/>
          </a:xfrm>
          <a:prstGeom prst="rect">
            <a:avLst/>
          </a:prstGeom>
          <a:noFill/>
        </p:spPr>
        <p:txBody>
          <a:bodyPr wrap="none" lIns="91440" tIns="45720" rIns="91440" bIns="45720">
            <a:spAutoFit/>
          </a:bodyPr>
          <a:lstStyle/>
          <a:p>
            <a:pPr algn="ctr"/>
            <a:r>
              <a:rPr lang="en-US" sz="5400" b="1" dirty="0">
                <a:ln w="12700" cmpd="sng">
                  <a:solidFill>
                    <a:srgbClr val="00206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Strategies</a:t>
            </a:r>
          </a:p>
        </p:txBody>
      </p:sp>
      <p:sp>
        <p:nvSpPr>
          <p:cNvPr id="3" name="TextBox 2">
            <a:extLst>
              <a:ext uri="{FF2B5EF4-FFF2-40B4-BE49-F238E27FC236}">
                <a16:creationId xmlns:a16="http://schemas.microsoft.com/office/drawing/2014/main" id="{D3FE3C59-E5B6-4D48-B579-FA567585B42B}"/>
              </a:ext>
            </a:extLst>
          </p:cNvPr>
          <p:cNvSpPr txBox="1"/>
          <p:nvPr/>
        </p:nvSpPr>
        <p:spPr>
          <a:xfrm>
            <a:off x="866335" y="1332843"/>
            <a:ext cx="9481625"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Prompting and Fading</a:t>
            </a:r>
          </a:p>
        </p:txBody>
      </p:sp>
      <p:sp>
        <p:nvSpPr>
          <p:cNvPr id="4" name="TextBox 3">
            <a:extLst>
              <a:ext uri="{FF2B5EF4-FFF2-40B4-BE49-F238E27FC236}">
                <a16:creationId xmlns:a16="http://schemas.microsoft.com/office/drawing/2014/main" id="{D6EB7906-F51F-424A-9708-3157B4B0716F}"/>
              </a:ext>
            </a:extLst>
          </p:cNvPr>
          <p:cNvSpPr txBox="1"/>
          <p:nvPr/>
        </p:nvSpPr>
        <p:spPr>
          <a:xfrm>
            <a:off x="2384474" y="2001251"/>
            <a:ext cx="8581292"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Chaining and Chunking</a:t>
            </a:r>
          </a:p>
        </p:txBody>
      </p:sp>
      <p:sp>
        <p:nvSpPr>
          <p:cNvPr id="5" name="TextBox 4">
            <a:extLst>
              <a:ext uri="{FF2B5EF4-FFF2-40B4-BE49-F238E27FC236}">
                <a16:creationId xmlns:a16="http://schemas.microsoft.com/office/drawing/2014/main" id="{D44B8807-BEBB-4849-955C-5B785F5BFB3B}"/>
              </a:ext>
            </a:extLst>
          </p:cNvPr>
          <p:cNvSpPr txBox="1"/>
          <p:nvPr/>
        </p:nvSpPr>
        <p:spPr>
          <a:xfrm>
            <a:off x="8679766" y="5129704"/>
            <a:ext cx="5781822"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Imitation</a:t>
            </a:r>
          </a:p>
        </p:txBody>
      </p:sp>
      <p:sp>
        <p:nvSpPr>
          <p:cNvPr id="6" name="TextBox 5">
            <a:extLst>
              <a:ext uri="{FF2B5EF4-FFF2-40B4-BE49-F238E27FC236}">
                <a16:creationId xmlns:a16="http://schemas.microsoft.com/office/drawing/2014/main" id="{94068CB0-B278-4CB7-87E1-356E6B596F6D}"/>
              </a:ext>
            </a:extLst>
          </p:cNvPr>
          <p:cNvSpPr txBox="1"/>
          <p:nvPr/>
        </p:nvSpPr>
        <p:spPr>
          <a:xfrm>
            <a:off x="3609501" y="2628840"/>
            <a:ext cx="5416061" cy="400110"/>
          </a:xfrm>
          <a:prstGeom prst="rect">
            <a:avLst/>
          </a:prstGeom>
          <a:noFill/>
        </p:spPr>
        <p:txBody>
          <a:bodyPr wrap="square" rtlCol="0">
            <a:spAutoFit/>
          </a:bodyPr>
          <a:lstStyle/>
          <a:p>
            <a:pPr marL="285750" indent="-285750">
              <a:buFont typeface="Wingdings" panose="05000000000000000000" pitchFamily="2" charset="2"/>
              <a:buChar char="v"/>
            </a:pPr>
            <a:r>
              <a:rPr lang="en-US" sz="2000" b="1" dirty="0">
                <a:latin typeface="Arial" panose="020B0604020202020204" pitchFamily="34" charset="0"/>
                <a:cs typeface="Arial" panose="020B0604020202020204" pitchFamily="34" charset="0"/>
              </a:rPr>
              <a:t>Visual Schedules</a:t>
            </a:r>
          </a:p>
        </p:txBody>
      </p:sp>
      <p:sp>
        <p:nvSpPr>
          <p:cNvPr id="7" name="TextBox 6">
            <a:extLst>
              <a:ext uri="{FF2B5EF4-FFF2-40B4-BE49-F238E27FC236}">
                <a16:creationId xmlns:a16="http://schemas.microsoft.com/office/drawing/2014/main" id="{C8476693-0A4D-4024-87C1-6618F2EB4AEA}"/>
              </a:ext>
            </a:extLst>
          </p:cNvPr>
          <p:cNvSpPr txBox="1"/>
          <p:nvPr/>
        </p:nvSpPr>
        <p:spPr>
          <a:xfrm>
            <a:off x="4670474" y="3315714"/>
            <a:ext cx="4009292"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Social Stories</a:t>
            </a:r>
          </a:p>
        </p:txBody>
      </p:sp>
      <p:sp>
        <p:nvSpPr>
          <p:cNvPr id="8" name="TextBox 7">
            <a:extLst>
              <a:ext uri="{FF2B5EF4-FFF2-40B4-BE49-F238E27FC236}">
                <a16:creationId xmlns:a16="http://schemas.microsoft.com/office/drawing/2014/main" id="{E960B17E-C2C4-43E6-906E-FB7B54A590B2}"/>
              </a:ext>
            </a:extLst>
          </p:cNvPr>
          <p:cNvSpPr txBox="1"/>
          <p:nvPr/>
        </p:nvSpPr>
        <p:spPr>
          <a:xfrm>
            <a:off x="5833403" y="4002588"/>
            <a:ext cx="3587262"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Video Modeling</a:t>
            </a:r>
          </a:p>
        </p:txBody>
      </p:sp>
      <p:sp>
        <p:nvSpPr>
          <p:cNvPr id="9" name="TextBox 8">
            <a:extLst>
              <a:ext uri="{FF2B5EF4-FFF2-40B4-BE49-F238E27FC236}">
                <a16:creationId xmlns:a16="http://schemas.microsoft.com/office/drawing/2014/main" id="{5D09F7E8-F3DC-4F60-B379-63765881DE17}"/>
              </a:ext>
            </a:extLst>
          </p:cNvPr>
          <p:cNvSpPr txBox="1"/>
          <p:nvPr/>
        </p:nvSpPr>
        <p:spPr>
          <a:xfrm>
            <a:off x="7167489" y="4675006"/>
            <a:ext cx="3938954"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First-Then</a:t>
            </a:r>
          </a:p>
        </p:txBody>
      </p:sp>
      <p:pic>
        <p:nvPicPr>
          <p:cNvPr id="3074" name="Picture 2" descr="Strategies for Challenging Behaviors of Students with Autism - edWeb">
            <a:extLst>
              <a:ext uri="{FF2B5EF4-FFF2-40B4-BE49-F238E27FC236}">
                <a16:creationId xmlns:a16="http://schemas.microsoft.com/office/drawing/2014/main" id="{CC031FDF-BE60-4B46-B7B7-A658B9849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395" y="792149"/>
            <a:ext cx="2786540" cy="2089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49EDFF-E594-4328-ABAE-E7F577803CD1}"/>
              </a:ext>
            </a:extLst>
          </p:cNvPr>
          <p:cNvSpPr>
            <a:spLocks noGrp="1"/>
          </p:cNvSpPr>
          <p:nvPr>
            <p:ph idx="1"/>
          </p:nvPr>
        </p:nvSpPr>
        <p:spPr>
          <a:xfrm>
            <a:off x="913985" y="1148325"/>
            <a:ext cx="6858000" cy="3434862"/>
          </a:xfrm>
        </p:spPr>
        <p:txBody>
          <a:bodyPr>
            <a:normAutofit/>
          </a:bodyPr>
          <a:lstStyle/>
          <a:p>
            <a:r>
              <a:rPr lang="en-US" sz="2000" dirty="0">
                <a:solidFill>
                  <a:schemeClr val="tx2"/>
                </a:solidFill>
                <a:latin typeface="Arial" panose="020B0604020202020204" pitchFamily="34" charset="0"/>
                <a:cs typeface="Arial" panose="020B0604020202020204" pitchFamily="34" charset="0"/>
              </a:rPr>
              <a:t>What is prompting? </a:t>
            </a:r>
          </a:p>
          <a:p>
            <a:pPr marL="45720" indent="0">
              <a:buNone/>
            </a:pPr>
            <a:r>
              <a:rPr lang="en-US" sz="2000" dirty="0">
                <a:solidFill>
                  <a:srgbClr val="FF0000"/>
                </a:solidFill>
                <a:latin typeface="Arial" panose="020B0604020202020204" pitchFamily="34" charset="0"/>
                <a:cs typeface="Arial" panose="020B0604020202020204" pitchFamily="34" charset="0"/>
              </a:rPr>
              <a:t>Anything that helps the child respond to a request, command or demand.</a:t>
            </a:r>
          </a:p>
          <a:p>
            <a:pPr>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Keys to prompting.</a:t>
            </a:r>
          </a:p>
          <a:p>
            <a:pPr marL="45720" indent="0">
              <a:buNone/>
            </a:pPr>
            <a:r>
              <a:rPr lang="en-US" sz="2000" dirty="0">
                <a:solidFill>
                  <a:srgbClr val="FF0000"/>
                </a:solidFill>
                <a:latin typeface="Arial" panose="020B0604020202020204" pitchFamily="34" charset="0"/>
                <a:cs typeface="Arial" panose="020B0604020202020204" pitchFamily="34" charset="0"/>
              </a:rPr>
              <a:t>Physical prompts easier to fade than verbal prompts</a:t>
            </a:r>
          </a:p>
          <a:p>
            <a:pPr marL="45720" indent="0">
              <a:buNone/>
            </a:pPr>
            <a:r>
              <a:rPr lang="en-US" sz="2000" dirty="0">
                <a:solidFill>
                  <a:srgbClr val="FF0000"/>
                </a:solidFill>
                <a:latin typeface="Arial" panose="020B0604020202020204" pitchFamily="34" charset="0"/>
                <a:cs typeface="Arial" panose="020B0604020202020204" pitchFamily="34" charset="0"/>
              </a:rPr>
              <a:t>Always use least to most prompting</a:t>
            </a:r>
          </a:p>
        </p:txBody>
      </p:sp>
      <p:sp>
        <p:nvSpPr>
          <p:cNvPr id="4" name="Text Placeholder 3">
            <a:extLst>
              <a:ext uri="{FF2B5EF4-FFF2-40B4-BE49-F238E27FC236}">
                <a16:creationId xmlns:a16="http://schemas.microsoft.com/office/drawing/2014/main" id="{58655DFB-D1BC-4850-87A4-1EB92AE8D806}"/>
              </a:ext>
            </a:extLst>
          </p:cNvPr>
          <p:cNvSpPr>
            <a:spLocks noGrp="1"/>
          </p:cNvSpPr>
          <p:nvPr>
            <p:ph type="body" sz="half" idx="2"/>
          </p:nvPr>
        </p:nvSpPr>
        <p:spPr>
          <a:xfrm>
            <a:off x="9054903" y="1845736"/>
            <a:ext cx="2743200" cy="3434862"/>
          </a:xfrm>
        </p:spPr>
        <p:txBody>
          <a:bodyPr>
            <a:normAutofit/>
          </a:bodyPr>
          <a:lstStyle/>
          <a:p>
            <a:pPr algn="ctr"/>
            <a:r>
              <a:rPr lang="en-US" sz="1800" b="1" dirty="0">
                <a:solidFill>
                  <a:schemeClr val="tx2"/>
                </a:solidFill>
                <a:latin typeface="Arial" panose="020B0604020202020204" pitchFamily="34" charset="0"/>
                <a:cs typeface="Arial" panose="020B0604020202020204" pitchFamily="34" charset="0"/>
              </a:rPr>
              <a:t>Fading Plan</a:t>
            </a:r>
          </a:p>
          <a:p>
            <a:pPr algn="ctr"/>
            <a:endParaRPr lang="en-US" sz="18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1" dirty="0">
                <a:solidFill>
                  <a:schemeClr val="tx2"/>
                </a:solidFill>
                <a:latin typeface="Arial" panose="020B0604020202020204" pitchFamily="34" charset="0"/>
                <a:cs typeface="Arial" panose="020B0604020202020204" pitchFamily="34" charset="0"/>
              </a:rPr>
              <a:t>Always have a fading plan ready</a:t>
            </a:r>
          </a:p>
          <a:p>
            <a:pPr marL="285750" indent="-285750">
              <a:buFont typeface="Arial" panose="020B0604020202020204" pitchFamily="34" charset="0"/>
              <a:buChar char="•"/>
            </a:pPr>
            <a:r>
              <a:rPr lang="en-US" sz="1800" b="1" dirty="0">
                <a:solidFill>
                  <a:schemeClr val="tx2"/>
                </a:solidFill>
                <a:latin typeface="Arial" panose="020B0604020202020204" pitchFamily="34" charset="0"/>
                <a:cs typeface="Arial" panose="020B0604020202020204" pitchFamily="34" charset="0"/>
              </a:rPr>
              <a:t>Only use as much prompting as necessary</a:t>
            </a:r>
          </a:p>
          <a:p>
            <a:pPr marL="285750" indent="-285750">
              <a:buFont typeface="Arial" panose="020B0604020202020204" pitchFamily="34" charset="0"/>
              <a:buChar char="•"/>
            </a:pPr>
            <a:r>
              <a:rPr lang="en-US" sz="1800" b="1" dirty="0">
                <a:solidFill>
                  <a:schemeClr val="tx2"/>
                </a:solidFill>
                <a:latin typeface="Arial" panose="020B0604020202020204" pitchFamily="34" charset="0"/>
                <a:cs typeface="Arial" panose="020B0604020202020204" pitchFamily="34" charset="0"/>
              </a:rPr>
              <a:t>Over prompting, child will rely on prompts too much</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D400153-5F59-4A85-BB8A-1F1B6ABEDD5A}"/>
              </a:ext>
            </a:extLst>
          </p:cNvPr>
          <p:cNvSpPr txBox="1"/>
          <p:nvPr/>
        </p:nvSpPr>
        <p:spPr>
          <a:xfrm>
            <a:off x="1026942" y="337625"/>
            <a:ext cx="564114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Prompting and Fading</a:t>
            </a:r>
          </a:p>
        </p:txBody>
      </p:sp>
    </p:spTree>
    <p:extLst>
      <p:ext uri="{BB962C8B-B14F-4D97-AF65-F5344CB8AC3E}">
        <p14:creationId xmlns:p14="http://schemas.microsoft.com/office/powerpoint/2010/main" val="49729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C0C9D3-8D95-4632-B0F9-EBD6F1DDB524}"/>
              </a:ext>
            </a:extLst>
          </p:cNvPr>
          <p:cNvSpPr>
            <a:spLocks noGrp="1"/>
          </p:cNvSpPr>
          <p:nvPr>
            <p:ph idx="1"/>
          </p:nvPr>
        </p:nvSpPr>
        <p:spPr>
          <a:xfrm>
            <a:off x="871782" y="348493"/>
            <a:ext cx="6858000" cy="3773341"/>
          </a:xfrm>
        </p:spPr>
        <p:txBody>
          <a:bodyPr/>
          <a:lstStyle/>
          <a:p>
            <a:pPr marL="45720" indent="0">
              <a:buNone/>
            </a:pPr>
            <a:r>
              <a:rPr lang="en-US" dirty="0">
                <a:latin typeface="Arial" panose="020B0604020202020204" pitchFamily="34" charset="0"/>
                <a:cs typeface="Arial" panose="020B0604020202020204" pitchFamily="34" charset="0"/>
              </a:rPr>
              <a:t>Chaining and Chunking</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Teach one step at a time and break down into small manageable steps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Reduces frustration; increases success!</a:t>
            </a:r>
          </a:p>
          <a:p>
            <a:pPr marL="45720" indent="0">
              <a:buNone/>
            </a:pPr>
            <a:r>
              <a:rPr lang="en-US" sz="2000" dirty="0">
                <a:solidFill>
                  <a:schemeClr val="tx2"/>
                </a:solidFill>
                <a:latin typeface="Arial" panose="020B0604020202020204" pitchFamily="34" charset="0"/>
                <a:cs typeface="Arial" panose="020B0604020202020204" pitchFamily="34" charset="0"/>
              </a:rPr>
              <a:t>Critical Piece</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All staff must use SAME steps!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Each step should be mastered(to the goal) before moving on to next step</a:t>
            </a:r>
          </a:p>
        </p:txBody>
      </p:sp>
      <p:sp>
        <p:nvSpPr>
          <p:cNvPr id="4" name="Text Placeholder 3">
            <a:extLst>
              <a:ext uri="{FF2B5EF4-FFF2-40B4-BE49-F238E27FC236}">
                <a16:creationId xmlns:a16="http://schemas.microsoft.com/office/drawing/2014/main" id="{B6208040-4FB9-4FC4-B006-4107F0B13225}"/>
              </a:ext>
            </a:extLst>
          </p:cNvPr>
          <p:cNvSpPr>
            <a:spLocks noGrp="1"/>
          </p:cNvSpPr>
          <p:nvPr>
            <p:ph type="body" sz="half" idx="2"/>
          </p:nvPr>
        </p:nvSpPr>
        <p:spPr>
          <a:xfrm>
            <a:off x="9090832" y="1122535"/>
            <a:ext cx="2743200" cy="2675742"/>
          </a:xfrm>
        </p:spPr>
        <p:txBody>
          <a:bodyPr>
            <a:normAutofit lnSpcReduction="10000"/>
          </a:bodyPr>
          <a:lstStyle/>
          <a:p>
            <a:pPr algn="just"/>
            <a:r>
              <a:rPr lang="en-US" sz="1800" b="1" dirty="0">
                <a:solidFill>
                  <a:srgbClr val="FF0000"/>
                </a:solidFill>
                <a:latin typeface="Arial" panose="020B0604020202020204" pitchFamily="34" charset="0"/>
                <a:cs typeface="Arial" panose="020B0604020202020204" pitchFamily="34" charset="0"/>
              </a:rPr>
              <a:t>Forward Chaining</a:t>
            </a:r>
          </a:p>
          <a:p>
            <a:r>
              <a:rPr lang="en-US" sz="1800" b="1" dirty="0">
                <a:solidFill>
                  <a:schemeClr val="tx2"/>
                </a:solidFill>
                <a:latin typeface="Arial" panose="020B0604020202020204" pitchFamily="34" charset="0"/>
                <a:cs typeface="Arial" panose="020B0604020202020204" pitchFamily="34" charset="0"/>
              </a:rPr>
              <a:t>First Step; master</a:t>
            </a:r>
          </a:p>
          <a:p>
            <a:r>
              <a:rPr lang="en-US" sz="1800" b="1" dirty="0">
                <a:solidFill>
                  <a:schemeClr val="tx2"/>
                </a:solidFill>
                <a:latin typeface="Arial" panose="020B0604020202020204" pitchFamily="34" charset="0"/>
                <a:cs typeface="Arial" panose="020B0604020202020204" pitchFamily="34" charset="0"/>
              </a:rPr>
              <a:t>Second Step: master</a:t>
            </a:r>
          </a:p>
          <a:p>
            <a:r>
              <a:rPr lang="en-US" sz="1800" b="1" dirty="0">
                <a:solidFill>
                  <a:schemeClr val="tx2"/>
                </a:solidFill>
                <a:latin typeface="Arial" panose="020B0604020202020204" pitchFamily="34" charset="0"/>
                <a:cs typeface="Arial" panose="020B0604020202020204" pitchFamily="34" charset="0"/>
              </a:rPr>
              <a:t>Child completes first and second step</a:t>
            </a:r>
          </a:p>
          <a:p>
            <a:r>
              <a:rPr lang="en-US" sz="1800" b="1" dirty="0">
                <a:solidFill>
                  <a:schemeClr val="tx2"/>
                </a:solidFill>
                <a:latin typeface="Arial" panose="020B0604020202020204" pitchFamily="34" charset="0"/>
                <a:cs typeface="Arial" panose="020B0604020202020204" pitchFamily="34" charset="0"/>
              </a:rPr>
              <a:t>Third Step; master</a:t>
            </a:r>
          </a:p>
          <a:p>
            <a:r>
              <a:rPr lang="en-US" sz="1800" b="1" dirty="0">
                <a:solidFill>
                  <a:schemeClr val="tx2"/>
                </a:solidFill>
                <a:latin typeface="Arial" panose="020B0604020202020204" pitchFamily="34" charset="0"/>
                <a:cs typeface="Arial" panose="020B0604020202020204" pitchFamily="34" charset="0"/>
              </a:rPr>
              <a:t>Child completes first, second and third step</a:t>
            </a:r>
          </a:p>
          <a:p>
            <a:endParaRPr lang="en-US" sz="1800" b="1" dirty="0">
              <a:solidFill>
                <a:schemeClr val="tx2"/>
              </a:solidFill>
              <a:latin typeface="Arial" panose="020B0604020202020204" pitchFamily="34" charset="0"/>
              <a:cs typeface="Arial" panose="020B0604020202020204" pitchFamily="34" charset="0"/>
            </a:endParaRPr>
          </a:p>
          <a:p>
            <a:endParaRPr lang="en-US" sz="1800" b="1" dirty="0">
              <a:solidFill>
                <a:schemeClr val="tx2"/>
              </a:solidFill>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EC912AD6-4898-4145-AC4F-0DC0A733BABA}"/>
              </a:ext>
            </a:extLst>
          </p:cNvPr>
          <p:cNvSpPr txBox="1">
            <a:spLocks/>
          </p:cNvSpPr>
          <p:nvPr/>
        </p:nvSpPr>
        <p:spPr>
          <a:xfrm>
            <a:off x="9090832" y="4216791"/>
            <a:ext cx="2743200" cy="18902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Wingdings" panose="05000000000000000000" pitchFamily="2" charset="2"/>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1000"/>
              </a:spcBef>
              <a:buSzPct val="80000"/>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SzPct val="80000"/>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800"/>
              </a:spcBef>
              <a:buSzPct val="80000"/>
              <a:buFont typeface="Wingdings" panose="05000000000000000000" pitchFamily="2" charset="2"/>
              <a:buNone/>
              <a:defRPr sz="1000" kern="1200">
                <a:solidFill>
                  <a:schemeClr val="tx1"/>
                </a:solidFill>
                <a:latin typeface="+mn-lt"/>
                <a:ea typeface="+mn-ea"/>
                <a:cs typeface="+mn-cs"/>
              </a:defRPr>
            </a:lvl9pPr>
          </a:lstStyle>
          <a:p>
            <a:pPr algn="just"/>
            <a:r>
              <a:rPr lang="en-US" sz="1800" b="1" dirty="0">
                <a:solidFill>
                  <a:srgbClr val="FF0000"/>
                </a:solidFill>
                <a:latin typeface="Arial" panose="020B0604020202020204" pitchFamily="34" charset="0"/>
                <a:cs typeface="Arial" panose="020B0604020202020204" pitchFamily="34" charset="0"/>
              </a:rPr>
              <a:t>Backward Chaining</a:t>
            </a:r>
          </a:p>
          <a:p>
            <a:r>
              <a:rPr lang="en-US" sz="1800" b="1" dirty="0">
                <a:solidFill>
                  <a:schemeClr val="tx2"/>
                </a:solidFill>
                <a:latin typeface="Arial" panose="020B0604020202020204" pitchFamily="34" charset="0"/>
                <a:cs typeface="Arial" panose="020B0604020202020204" pitchFamily="34" charset="0"/>
              </a:rPr>
              <a:t>Last Step; master</a:t>
            </a:r>
          </a:p>
          <a:p>
            <a:r>
              <a:rPr lang="en-US" sz="1800" b="1" dirty="0">
                <a:solidFill>
                  <a:schemeClr val="tx2"/>
                </a:solidFill>
                <a:latin typeface="Arial" panose="020B0604020202020204" pitchFamily="34" charset="0"/>
                <a:cs typeface="Arial" panose="020B0604020202020204" pitchFamily="34" charset="0"/>
              </a:rPr>
              <a:t>Next Step: master</a:t>
            </a:r>
          </a:p>
          <a:p>
            <a:r>
              <a:rPr lang="en-US" sz="1800" b="1" dirty="0">
                <a:solidFill>
                  <a:schemeClr val="tx2"/>
                </a:solidFill>
                <a:latin typeface="Arial" panose="020B0604020202020204" pitchFamily="34" charset="0"/>
                <a:cs typeface="Arial" panose="020B0604020202020204" pitchFamily="34" charset="0"/>
              </a:rPr>
              <a:t>Child completes last and next step</a:t>
            </a:r>
          </a:p>
          <a:p>
            <a:endParaRPr lang="en-US" sz="1800" b="1" dirty="0">
              <a:solidFill>
                <a:schemeClr val="tx2"/>
              </a:solidFill>
              <a:latin typeface="Arial" panose="020B0604020202020204" pitchFamily="34" charset="0"/>
              <a:cs typeface="Arial" panose="020B0604020202020204" pitchFamily="34" charset="0"/>
            </a:endParaRPr>
          </a:p>
          <a:p>
            <a:endParaRPr lang="en-US" sz="1800" b="1"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B4546E0-1154-45C9-980C-62EDC56B3B3B}"/>
              </a:ext>
            </a:extLst>
          </p:cNvPr>
          <p:cNvSpPr txBox="1"/>
          <p:nvPr/>
        </p:nvSpPr>
        <p:spPr>
          <a:xfrm>
            <a:off x="2289517" y="5161939"/>
            <a:ext cx="6098344" cy="369332"/>
          </a:xfrm>
          <a:prstGeom prst="rect">
            <a:avLst/>
          </a:prstGeom>
          <a:noFill/>
        </p:spPr>
        <p:txBody>
          <a:bodyPr wrap="square">
            <a:spAutoFit/>
          </a:bodyPr>
          <a:lstStyle/>
          <a:p>
            <a:r>
              <a:rPr lang="en-US" sz="1800" b="1" i="0" u="none" strike="noStrike" baseline="0" dirty="0">
                <a:solidFill>
                  <a:srgbClr val="000000"/>
                </a:solidFill>
                <a:latin typeface="Proxima Nova Rg"/>
                <a:hlinkClick r:id="rId3"/>
              </a:rPr>
              <a:t>https://youtu.be/wMVZQICUhAk</a:t>
            </a:r>
            <a:r>
              <a:rPr lang="en-US" sz="1800" b="1" i="0" u="none" strike="noStrike" baseline="0" dirty="0">
                <a:solidFill>
                  <a:srgbClr val="000000"/>
                </a:solidFill>
                <a:latin typeface="Proxima Nova Rg"/>
              </a:rPr>
              <a:t>, </a:t>
            </a:r>
            <a:endParaRPr lang="en-US" dirty="0"/>
          </a:p>
        </p:txBody>
      </p:sp>
    </p:spTree>
    <p:extLst>
      <p:ext uri="{BB962C8B-B14F-4D97-AF65-F5344CB8AC3E}">
        <p14:creationId xmlns:p14="http://schemas.microsoft.com/office/powerpoint/2010/main" val="159852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A2823-B379-43DC-A197-B555B16A272C}"/>
              </a:ext>
            </a:extLst>
          </p:cNvPr>
          <p:cNvSpPr>
            <a:spLocks noGrp="1"/>
          </p:cNvSpPr>
          <p:nvPr>
            <p:ph idx="1"/>
          </p:nvPr>
        </p:nvSpPr>
        <p:spPr>
          <a:xfrm>
            <a:off x="731105" y="125437"/>
            <a:ext cx="6858000" cy="5487572"/>
          </a:xfrm>
        </p:spPr>
        <p:txBody>
          <a:bodyPr/>
          <a:lstStyle/>
          <a:p>
            <a:pPr marL="45720" indent="0">
              <a:buNone/>
            </a:pPr>
            <a:r>
              <a:rPr lang="en-US" dirty="0">
                <a:latin typeface="Arial" panose="020B0604020202020204" pitchFamily="34" charset="0"/>
                <a:cs typeface="Arial" panose="020B0604020202020204" pitchFamily="34" charset="0"/>
              </a:rPr>
              <a:t>Visual Schedules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Pictures of steps displayed sequentially</a:t>
            </a:r>
          </a:p>
          <a:p>
            <a:pPr marL="45720" indent="0">
              <a:buNone/>
            </a:pPr>
            <a:r>
              <a:rPr lang="en-US" dirty="0">
                <a:latin typeface="Arial" panose="020B0604020202020204" pitchFamily="34" charset="0"/>
                <a:cs typeface="Arial" panose="020B0604020202020204" pitchFamily="34" charset="0"/>
              </a:rPr>
              <a:t>Helpful</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Transitions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Daily Living Skills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On Task Behavior</a:t>
            </a:r>
          </a:p>
          <a:p>
            <a:pPr marL="45720" indent="0">
              <a:buNone/>
            </a:pPr>
            <a:r>
              <a:rPr lang="en-US" dirty="0">
                <a:latin typeface="Arial" panose="020B0604020202020204" pitchFamily="34" charset="0"/>
                <a:cs typeface="Arial" panose="020B0604020202020204" pitchFamily="34" charset="0"/>
              </a:rPr>
              <a:t>Develop</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Identify routine or task</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Create the pictures (use same) (can use self)</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Print on template</a:t>
            </a:r>
          </a:p>
          <a:p>
            <a:pPr>
              <a:buFont typeface="Arial" panose="020B0604020202020204" pitchFamily="34" charset="0"/>
              <a:buChar char="•"/>
            </a:pPr>
            <a:endParaRPr lang="en-US" sz="2000" dirty="0">
              <a:solidFill>
                <a:srgbClr val="FF0000"/>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C2BA338-9547-464A-AE43-958A9E184FCD}"/>
              </a:ext>
            </a:extLst>
          </p:cNvPr>
          <p:cNvSpPr>
            <a:spLocks noGrp="1"/>
          </p:cNvSpPr>
          <p:nvPr>
            <p:ph type="body" sz="half" idx="2"/>
          </p:nvPr>
        </p:nvSpPr>
        <p:spPr>
          <a:xfrm>
            <a:off x="7448429" y="2261381"/>
            <a:ext cx="4484078" cy="1790114"/>
          </a:xfrm>
        </p:spPr>
        <p:txBody>
          <a:bodyPr>
            <a:noAutofit/>
          </a:bodyPr>
          <a:lstStyle/>
          <a:p>
            <a:pPr algn="just"/>
            <a:r>
              <a:rPr lang="en-US" sz="1800" b="1" dirty="0">
                <a:solidFill>
                  <a:schemeClr val="tx2"/>
                </a:solidFill>
                <a:latin typeface="Arial" panose="020B0604020202020204" pitchFamily="34" charset="0"/>
                <a:cs typeface="Arial" panose="020B0604020202020204" pitchFamily="34" charset="0"/>
              </a:rPr>
              <a:t>Daily Schedules of what the child’s day will look like is predictable . A notes for when creating a visual schedule; always have a picture or symbol for a “change” so the child becomes familiar that changes do happen.</a:t>
            </a:r>
          </a:p>
        </p:txBody>
      </p:sp>
    </p:spTree>
    <p:extLst>
      <p:ext uri="{BB962C8B-B14F-4D97-AF65-F5344CB8AC3E}">
        <p14:creationId xmlns:p14="http://schemas.microsoft.com/office/powerpoint/2010/main" val="81887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61C88-3350-4FFF-B228-9CC1EF7DA6D0}"/>
              </a:ext>
            </a:extLst>
          </p:cNvPr>
          <p:cNvSpPr>
            <a:spLocks noGrp="1"/>
          </p:cNvSpPr>
          <p:nvPr>
            <p:ph idx="1"/>
          </p:nvPr>
        </p:nvSpPr>
        <p:spPr/>
        <p:txBody>
          <a:bodyPr/>
          <a:lstStyle/>
          <a:p>
            <a:pPr marL="45720" indent="0">
              <a:buNone/>
            </a:pPr>
            <a:r>
              <a:rPr lang="en-US" dirty="0">
                <a:latin typeface="Arial" panose="020B0604020202020204" pitchFamily="34" charset="0"/>
                <a:cs typeface="Arial" panose="020B0604020202020204" pitchFamily="34" charset="0"/>
              </a:rPr>
              <a:t>Social Stories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Individual stories that help children understand social concepts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Can be visual or written</a:t>
            </a:r>
          </a:p>
          <a:p>
            <a:pPr marL="45720" indent="0">
              <a:buNone/>
            </a:pPr>
            <a:r>
              <a:rPr lang="en-US" sz="2000" dirty="0">
                <a:latin typeface="Arial" panose="020B0604020202020204" pitchFamily="34" charset="0"/>
                <a:cs typeface="Arial" panose="020B0604020202020204" pitchFamily="34" charset="0"/>
              </a:rPr>
              <a:t>Provide Support</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In new situations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In confusing situations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Increasing cognitive social behavior</a:t>
            </a:r>
          </a:p>
        </p:txBody>
      </p:sp>
      <p:sp>
        <p:nvSpPr>
          <p:cNvPr id="4" name="Text Placeholder 3">
            <a:extLst>
              <a:ext uri="{FF2B5EF4-FFF2-40B4-BE49-F238E27FC236}">
                <a16:creationId xmlns:a16="http://schemas.microsoft.com/office/drawing/2014/main" id="{5078FA78-390C-404A-A3F6-7BED988FC730}"/>
              </a:ext>
            </a:extLst>
          </p:cNvPr>
          <p:cNvSpPr>
            <a:spLocks noGrp="1"/>
          </p:cNvSpPr>
          <p:nvPr>
            <p:ph type="body" sz="half" idx="2"/>
          </p:nvPr>
        </p:nvSpPr>
        <p:spPr>
          <a:xfrm>
            <a:off x="8964223" y="2022867"/>
            <a:ext cx="2743200" cy="1131813"/>
          </a:xfrm>
        </p:spPr>
        <p:txBody>
          <a:bodyPr>
            <a:noAutofit/>
          </a:bodyPr>
          <a:lstStyle/>
          <a:p>
            <a:r>
              <a:rPr lang="en-US" sz="1800" b="1" i="0" u="none" strike="noStrike" baseline="0" dirty="0">
                <a:solidFill>
                  <a:schemeClr val="tx2"/>
                </a:solidFill>
                <a:latin typeface="Arial" panose="020B0604020202020204" pitchFamily="34" charset="0"/>
                <a:cs typeface="Arial" panose="020B0604020202020204" pitchFamily="34" charset="0"/>
              </a:rPr>
              <a:t>1) Either read the story to the child or have the child read the story to you. </a:t>
            </a:r>
          </a:p>
          <a:p>
            <a:r>
              <a:rPr lang="en-US" sz="1800" b="1" i="0" u="none" strike="noStrike" baseline="0" dirty="0">
                <a:solidFill>
                  <a:schemeClr val="tx2"/>
                </a:solidFill>
                <a:latin typeface="Arial" panose="020B0604020202020204" pitchFamily="34" charset="0"/>
                <a:cs typeface="Arial" panose="020B0604020202020204" pitchFamily="34" charset="0"/>
              </a:rPr>
              <a:t>2) Make a time schedule to repeat reading the story. </a:t>
            </a:r>
          </a:p>
          <a:p>
            <a:r>
              <a:rPr lang="en-US" sz="1800" b="1" i="0" u="none" strike="noStrike" baseline="0" dirty="0">
                <a:solidFill>
                  <a:schemeClr val="tx2"/>
                </a:solidFill>
                <a:latin typeface="Arial" panose="020B0604020202020204" pitchFamily="34" charset="0"/>
                <a:cs typeface="Arial" panose="020B0604020202020204" pitchFamily="34" charset="0"/>
              </a:rPr>
              <a:t>3) When the child has learned the narrative, keep it in a place where the child can still see it. </a:t>
            </a:r>
            <a:endParaRPr lang="en-US" sz="1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43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Objectives of Training</a:t>
            </a:r>
            <a:endParaRPr lang="en-US" dirty="0"/>
          </a:p>
        </p:txBody>
      </p:sp>
      <p:sp>
        <p:nvSpPr>
          <p:cNvPr id="3" name="Content Placeholder 2"/>
          <p:cNvSpPr>
            <a:spLocks noGrp="1"/>
          </p:cNvSpPr>
          <p:nvPr>
            <p:ph idx="1"/>
          </p:nvPr>
        </p:nvSpPr>
        <p:spPr/>
        <p:txBody>
          <a:bodyPr/>
          <a:lstStyle/>
          <a:p>
            <a:pPr>
              <a:lnSpc>
                <a:spcPct val="200000"/>
              </a:lnSpc>
            </a:pPr>
            <a:r>
              <a:rPr lang="en-US" dirty="0"/>
              <a:t>To gain knowledge from lived experience connected with children who have Autism Spectrum Disorder.</a:t>
            </a:r>
          </a:p>
          <a:p>
            <a:pPr>
              <a:lnSpc>
                <a:spcPct val="200000"/>
              </a:lnSpc>
            </a:pPr>
            <a:r>
              <a:rPr lang="en-US" dirty="0"/>
              <a:t>To help prepare for some challenging communication .</a:t>
            </a:r>
          </a:p>
          <a:p>
            <a:pPr>
              <a:lnSpc>
                <a:spcPct val="200000"/>
              </a:lnSpc>
            </a:pPr>
            <a:r>
              <a:rPr lang="en-US" dirty="0"/>
              <a:t>To give you an understanding of resources in North Dakota.</a:t>
            </a:r>
          </a:p>
        </p:txBody>
      </p:sp>
    </p:spTree>
    <p:extLst>
      <p:ext uri="{BB962C8B-B14F-4D97-AF65-F5344CB8AC3E}">
        <p14:creationId xmlns:p14="http://schemas.microsoft.com/office/powerpoint/2010/main" val="20839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8E3BA9-31FC-45D3-8282-4DE82FE72D73}"/>
              </a:ext>
            </a:extLst>
          </p:cNvPr>
          <p:cNvSpPr>
            <a:spLocks noGrp="1"/>
          </p:cNvSpPr>
          <p:nvPr>
            <p:ph idx="1"/>
          </p:nvPr>
        </p:nvSpPr>
        <p:spPr>
          <a:xfrm>
            <a:off x="407548" y="167640"/>
            <a:ext cx="6858000" cy="4800600"/>
          </a:xfrm>
        </p:spPr>
        <p:txBody>
          <a:bodyPr/>
          <a:lstStyle/>
          <a:p>
            <a:pPr marL="45720" indent="0">
              <a:buNone/>
            </a:pPr>
            <a:r>
              <a:rPr lang="en-US" dirty="0">
                <a:latin typeface="Arial" panose="020B0604020202020204" pitchFamily="34" charset="0"/>
                <a:cs typeface="Arial" panose="020B0604020202020204" pitchFamily="34" charset="0"/>
              </a:rPr>
              <a:t>Video Modeling</a:t>
            </a:r>
          </a:p>
          <a:p>
            <a:pPr>
              <a:buFont typeface="Arial" panose="020B0604020202020204" pitchFamily="34" charset="0"/>
              <a:buChar char="•"/>
            </a:pPr>
            <a:r>
              <a:rPr lang="en-US" sz="2000" b="0" i="0" u="none" strike="noStrike" baseline="0" dirty="0">
                <a:solidFill>
                  <a:srgbClr val="FF0000"/>
                </a:solidFill>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A</a:t>
            </a:r>
            <a:r>
              <a:rPr lang="en-US" sz="2000" b="0" i="0" u="none" strike="noStrike" baseline="0" dirty="0">
                <a:solidFill>
                  <a:srgbClr val="FF0000"/>
                </a:solidFill>
                <a:latin typeface="Arial" panose="020B0604020202020204" pitchFamily="34" charset="0"/>
                <a:cs typeface="Arial" panose="020B0604020202020204" pitchFamily="34" charset="0"/>
              </a:rPr>
              <a:t>n observational learning technique in which children learn by watching a video then imitate the targeted behavior or task.</a:t>
            </a:r>
          </a:p>
          <a:p>
            <a:pPr marL="45720" indent="0">
              <a:buNone/>
            </a:pPr>
            <a:r>
              <a:rPr lang="en-US" sz="2000" dirty="0">
                <a:latin typeface="Arial" panose="020B0604020202020204" pitchFamily="34" charset="0"/>
                <a:cs typeface="Arial" panose="020B0604020202020204" pitchFamily="34" charset="0"/>
              </a:rPr>
              <a:t>Improve</a:t>
            </a:r>
            <a:r>
              <a:rPr lang="en-US" sz="2000" b="0" i="0" u="none" strike="noStrike" baseline="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Social Skills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Empathy</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Sharing</a:t>
            </a:r>
          </a:p>
          <a:p>
            <a:pPr marL="45720" indent="0">
              <a:buNone/>
            </a:pPr>
            <a:r>
              <a:rPr lang="en-US" sz="2000" dirty="0">
                <a:latin typeface="Arial" panose="020B0604020202020204" pitchFamily="34" charset="0"/>
                <a:cs typeface="Arial" panose="020B0604020202020204" pitchFamily="34" charset="0"/>
              </a:rPr>
              <a:t>Repetition and Practice</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Skill Generalization</a:t>
            </a:r>
          </a:p>
        </p:txBody>
      </p:sp>
      <p:sp>
        <p:nvSpPr>
          <p:cNvPr id="7" name="Text Placeholder 6">
            <a:extLst>
              <a:ext uri="{FF2B5EF4-FFF2-40B4-BE49-F238E27FC236}">
                <a16:creationId xmlns:a16="http://schemas.microsoft.com/office/drawing/2014/main" id="{70E086AB-5A93-4D1D-BD4A-5FC03C017BE8}"/>
              </a:ext>
            </a:extLst>
          </p:cNvPr>
          <p:cNvSpPr>
            <a:spLocks noGrp="1"/>
          </p:cNvSpPr>
          <p:nvPr>
            <p:ph type="body" sz="half" idx="2"/>
          </p:nvPr>
        </p:nvSpPr>
        <p:spPr>
          <a:xfrm>
            <a:off x="7821637" y="1136602"/>
            <a:ext cx="3238672" cy="5221995"/>
          </a:xfrm>
        </p:spPr>
        <p:txBody>
          <a:bodyPr>
            <a:normAutofit lnSpcReduction="10000"/>
          </a:bodyPr>
          <a:lstStyle/>
          <a:p>
            <a:r>
              <a:rPr lang="en-US" sz="1800" b="1" dirty="0">
                <a:solidFill>
                  <a:schemeClr val="tx2"/>
                </a:solidFill>
                <a:latin typeface="Arial" panose="020B0604020202020204" pitchFamily="34" charset="0"/>
                <a:cs typeface="Arial" panose="020B0604020202020204" pitchFamily="34" charset="0"/>
              </a:rPr>
              <a:t>How to use Video Modeling and Video Self-Modeling</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Identify Learning Objective</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Plan video and make script</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Record and Edit</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Choose Environment where child will watch video</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Watch regularly</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Practice Skill live</a:t>
            </a:r>
          </a:p>
          <a:p>
            <a:pPr marL="342900" indent="-342900">
              <a:buFont typeface="+mj-lt"/>
              <a:buAutoNum type="arabicPeriod"/>
            </a:pPr>
            <a:endParaRPr lang="en-US" sz="1800" b="1" dirty="0">
              <a:solidFill>
                <a:schemeClr val="tx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800" b="1" dirty="0">
                <a:solidFill>
                  <a:schemeClr val="tx2"/>
                </a:solidFill>
                <a:latin typeface="Arial" panose="020B0604020202020204" pitchFamily="34" charset="0"/>
                <a:cs typeface="Arial" panose="020B0604020202020204" pitchFamily="34" charset="0"/>
              </a:rPr>
              <a:t>Self-Modeling: child plays the role. Involvement from other children.</a:t>
            </a:r>
          </a:p>
          <a:p>
            <a:endParaRPr lang="en-US" sz="1800" b="1"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US" sz="1800" b="1" dirty="0">
              <a:solidFill>
                <a:schemeClr val="tx2"/>
              </a:solidFill>
              <a:latin typeface="Arial" panose="020B0604020202020204" pitchFamily="34" charset="0"/>
              <a:cs typeface="Arial" panose="020B0604020202020204" pitchFamily="34" charset="0"/>
            </a:endParaRPr>
          </a:p>
          <a:p>
            <a:endParaRPr lang="en-US" sz="1800" b="1" dirty="0">
              <a:solidFill>
                <a:schemeClr val="tx2"/>
              </a:solidFill>
              <a:latin typeface="Arial" panose="020B0604020202020204" pitchFamily="34" charset="0"/>
              <a:cs typeface="Arial" panose="020B0604020202020204" pitchFamily="34" charset="0"/>
            </a:endParaRPr>
          </a:p>
          <a:p>
            <a:endParaRPr lang="en-US" sz="1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61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FD73AF-A6B7-43F2-9B74-3C3E2E8DC87C}"/>
              </a:ext>
            </a:extLst>
          </p:cNvPr>
          <p:cNvSpPr>
            <a:spLocks noGrp="1"/>
          </p:cNvSpPr>
          <p:nvPr>
            <p:ph idx="1"/>
          </p:nvPr>
        </p:nvSpPr>
        <p:spPr>
          <a:xfrm>
            <a:off x="351278" y="319504"/>
            <a:ext cx="6858000" cy="4263683"/>
          </a:xfrm>
        </p:spPr>
        <p:txBody>
          <a:bodyPr/>
          <a:lstStyle/>
          <a:p>
            <a:pPr marL="45720" indent="0">
              <a:buNone/>
            </a:pPr>
            <a:r>
              <a:rPr lang="en-US" dirty="0">
                <a:latin typeface="Arial" panose="020B0604020202020204" pitchFamily="34" charset="0"/>
                <a:cs typeface="Arial" panose="020B0604020202020204" pitchFamily="34" charset="0"/>
              </a:rPr>
              <a:t>First and Then</a:t>
            </a:r>
          </a:p>
          <a:p>
            <a:pPr marL="45720" indent="0">
              <a:buNone/>
            </a:pPr>
            <a:r>
              <a:rPr lang="en-US" sz="2000" dirty="0">
                <a:latin typeface="Arial" panose="020B0604020202020204" pitchFamily="34" charset="0"/>
                <a:cs typeface="Arial" panose="020B0604020202020204" pitchFamily="34" charset="0"/>
              </a:rPr>
              <a:t>Show two activities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First activity , least preferred</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Second activity, child likes and knows</a:t>
            </a:r>
          </a:p>
          <a:p>
            <a:pPr marL="45720" indent="0">
              <a:buNone/>
            </a:pPr>
            <a:r>
              <a:rPr lang="en-US" sz="2000" dirty="0">
                <a:latin typeface="Arial" panose="020B0604020202020204" pitchFamily="34" charset="0"/>
                <a:cs typeface="Arial" panose="020B0604020202020204" pitchFamily="34" charset="0"/>
              </a:rPr>
              <a:t>Teaches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Directions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New Skills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Not as complex as schedules</a:t>
            </a:r>
          </a:p>
          <a:p>
            <a:pPr marL="45720" indent="0">
              <a:buNone/>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solidFill>
                <a:srgbClr val="FF0000"/>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B08E19B-E628-44AF-9536-E634F44690F3}"/>
              </a:ext>
            </a:extLst>
          </p:cNvPr>
          <p:cNvSpPr>
            <a:spLocks noGrp="1"/>
          </p:cNvSpPr>
          <p:nvPr>
            <p:ph type="body" sz="half" idx="2"/>
          </p:nvPr>
        </p:nvSpPr>
        <p:spPr>
          <a:xfrm>
            <a:off x="8074855" y="319504"/>
            <a:ext cx="3351214" cy="5728431"/>
          </a:xfrm>
        </p:spPr>
        <p:txBody>
          <a:bodyPr>
            <a:normAutofit/>
          </a:bodyPr>
          <a:lstStyle/>
          <a:p>
            <a:pPr algn="ctr"/>
            <a:r>
              <a:rPr lang="en-US" sz="1800" b="1" dirty="0">
                <a:solidFill>
                  <a:schemeClr val="tx2"/>
                </a:solidFill>
                <a:latin typeface="Arial" panose="020B0604020202020204" pitchFamily="34" charset="0"/>
                <a:cs typeface="Arial" panose="020B0604020202020204" pitchFamily="34" charset="0"/>
              </a:rPr>
              <a:t>How to Use</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First set up task for box 1</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Put picture or drawing or word of activity in box.</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Choose child’s preferred activity. MUST Want! Can be a child’s choice.</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Choose less preferred activity for “then”</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Use as few words as possible</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Use gestures and direct</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“All done”</a:t>
            </a:r>
          </a:p>
          <a:p>
            <a:pPr marL="342900" indent="-342900">
              <a:buFont typeface="+mj-lt"/>
              <a:buAutoNum type="arabicPeriod"/>
            </a:pPr>
            <a:r>
              <a:rPr lang="en-US" sz="1800" b="1" dirty="0">
                <a:solidFill>
                  <a:schemeClr val="tx2"/>
                </a:solidFill>
                <a:latin typeface="Arial" panose="020B0604020202020204" pitchFamily="34" charset="0"/>
                <a:cs typeface="Arial" panose="020B0604020202020204" pitchFamily="34" charset="0"/>
              </a:rPr>
              <a:t>Give immediate access to preferred activity.</a:t>
            </a:r>
          </a:p>
          <a:p>
            <a:pPr marL="342900" indent="-342900">
              <a:buFont typeface="+mj-lt"/>
              <a:buAutoNum type="arabicPeriod"/>
            </a:pPr>
            <a:endParaRPr lang="en-US" sz="1800" b="1"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US" sz="1800" b="1" dirty="0">
              <a:solidFill>
                <a:schemeClr val="tx2"/>
              </a:solidFill>
              <a:latin typeface="Arial" panose="020B0604020202020204" pitchFamily="34" charset="0"/>
              <a:cs typeface="Arial" panose="020B0604020202020204" pitchFamily="34" charset="0"/>
            </a:endParaRPr>
          </a:p>
          <a:p>
            <a:pPr marL="342900" indent="-342900">
              <a:buFont typeface="+mj-lt"/>
              <a:buAutoNum type="arabicPeriod"/>
            </a:pPr>
            <a:endParaRPr lang="en-US" sz="1800" b="1" dirty="0">
              <a:solidFill>
                <a:schemeClr val="tx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FD5C9AD-3814-4411-9442-ADF3E779E18E}"/>
              </a:ext>
            </a:extLst>
          </p:cNvPr>
          <p:cNvSpPr txBox="1"/>
          <p:nvPr/>
        </p:nvSpPr>
        <p:spPr>
          <a:xfrm>
            <a:off x="2876429" y="4937760"/>
            <a:ext cx="4332849"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First do puzzles, then play outside!</a:t>
            </a:r>
          </a:p>
        </p:txBody>
      </p:sp>
    </p:spTree>
    <p:extLst>
      <p:ext uri="{BB962C8B-B14F-4D97-AF65-F5344CB8AC3E}">
        <p14:creationId xmlns:p14="http://schemas.microsoft.com/office/powerpoint/2010/main" val="348789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FD7DD-057E-4225-A351-C92E75EF35D6}"/>
              </a:ext>
            </a:extLst>
          </p:cNvPr>
          <p:cNvSpPr>
            <a:spLocks noGrp="1"/>
          </p:cNvSpPr>
          <p:nvPr>
            <p:ph idx="1"/>
          </p:nvPr>
        </p:nvSpPr>
        <p:spPr>
          <a:xfrm>
            <a:off x="787376" y="491197"/>
            <a:ext cx="6858000" cy="4800600"/>
          </a:xfrm>
        </p:spPr>
        <p:txBody>
          <a:bodyPr/>
          <a:lstStyle/>
          <a:p>
            <a:pPr marL="45720" indent="0">
              <a:buNone/>
            </a:pPr>
            <a:r>
              <a:rPr lang="en-US" dirty="0">
                <a:latin typeface="Arial" panose="020B0604020202020204" pitchFamily="34" charset="0"/>
                <a:cs typeface="Arial" panose="020B0604020202020204" pitchFamily="34" charset="0"/>
              </a:rPr>
              <a:t>Imitation</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Remedies significant barriers</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Natural way of learning</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Teaches how to learn</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Benefits all children</a:t>
            </a:r>
          </a:p>
          <a:p>
            <a:pP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Can work on body movements, sounds and simple play tasks</a:t>
            </a:r>
          </a:p>
          <a:p>
            <a:pPr marL="45720" indent="0">
              <a:buNone/>
            </a:pP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44B0EA0-3844-457A-A049-82F5F8A35BE4}"/>
              </a:ext>
            </a:extLst>
          </p:cNvPr>
          <p:cNvSpPr>
            <a:spLocks noGrp="1"/>
          </p:cNvSpPr>
          <p:nvPr>
            <p:ph type="body" sz="half" idx="2"/>
          </p:nvPr>
        </p:nvSpPr>
        <p:spPr>
          <a:xfrm>
            <a:off x="8285870" y="2071118"/>
            <a:ext cx="3713871" cy="3843362"/>
          </a:xfrm>
        </p:spPr>
        <p:txBody>
          <a:bodyPr>
            <a:normAutofit/>
          </a:bodyPr>
          <a:lstStyle/>
          <a:p>
            <a:r>
              <a:rPr lang="en-US" sz="1800" b="1" dirty="0">
                <a:latin typeface="Arial" panose="020B0604020202020204" pitchFamily="34" charset="0"/>
                <a:cs typeface="Arial" panose="020B0604020202020204" pitchFamily="34" charset="0"/>
              </a:rPr>
              <a:t>Disadvantages of Imitation</a:t>
            </a:r>
          </a:p>
          <a:p>
            <a:r>
              <a:rPr lang="en-US" sz="1800" b="1" dirty="0">
                <a:latin typeface="Arial" panose="020B0604020202020204" pitchFamily="34" charset="0"/>
                <a:cs typeface="Arial" panose="020B0604020202020204" pitchFamily="34" charset="0"/>
              </a:rPr>
              <a:t>Some believe:</a:t>
            </a:r>
          </a:p>
          <a:p>
            <a:pPr marL="285750" indent="-285750">
              <a:buFont typeface="Wingdings" panose="05000000000000000000" pitchFamily="2" charset="2"/>
              <a:buChar char="§"/>
            </a:pPr>
            <a:r>
              <a:rPr lang="en-US" sz="1800" b="1" dirty="0">
                <a:latin typeface="Arial" panose="020B0604020202020204" pitchFamily="34" charset="0"/>
                <a:cs typeface="Arial" panose="020B0604020202020204" pitchFamily="34" charset="0"/>
              </a:rPr>
              <a:t>Will dimmish inner person</a:t>
            </a:r>
          </a:p>
          <a:p>
            <a:pPr marL="285750" indent="-285750">
              <a:buFont typeface="Wingdings" panose="05000000000000000000" pitchFamily="2" charset="2"/>
              <a:buChar char="§"/>
            </a:pPr>
            <a:r>
              <a:rPr lang="en-US" sz="1800" b="1" dirty="0">
                <a:latin typeface="Arial" panose="020B0604020202020204" pitchFamily="34" charset="0"/>
                <a:cs typeface="Arial" panose="020B0604020202020204" pitchFamily="34" charset="0"/>
              </a:rPr>
              <a:t>Not all respond to imitation</a:t>
            </a:r>
          </a:p>
          <a:p>
            <a:pPr marL="285750" indent="-285750">
              <a:buFont typeface="Wingdings" panose="05000000000000000000" pitchFamily="2" charset="2"/>
              <a:buChar char="§"/>
            </a:pPr>
            <a:r>
              <a:rPr lang="en-US" sz="1800" b="1" dirty="0">
                <a:latin typeface="Arial" panose="020B0604020202020204" pitchFamily="34" charset="0"/>
                <a:cs typeface="Arial" panose="020B0604020202020204" pitchFamily="34" charset="0"/>
              </a:rPr>
              <a:t>Can take much longer than other teaching methods</a:t>
            </a:r>
          </a:p>
          <a:p>
            <a:pPr marL="285750" indent="-285750">
              <a:buFont typeface="Wingdings" panose="05000000000000000000" pitchFamily="2" charset="2"/>
              <a:buChar char="§"/>
            </a:pPr>
            <a:r>
              <a:rPr lang="en-US" sz="1800" b="1" dirty="0">
                <a:latin typeface="Arial" panose="020B0604020202020204" pitchFamily="34" charset="0"/>
                <a:cs typeface="Arial" panose="020B0604020202020204" pitchFamily="34" charset="0"/>
              </a:rPr>
              <a:t>Requires some pre-requisite skills</a:t>
            </a:r>
          </a:p>
          <a:p>
            <a:pPr marL="285750" indent="-285750">
              <a:buFont typeface="Wingdings" panose="05000000000000000000" pitchFamily="2" charset="2"/>
              <a:buChar char="§"/>
            </a:pPr>
            <a:endParaRPr lang="en-US" sz="18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8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35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0F23-93BE-431F-91FA-6F11B60F8389}"/>
              </a:ext>
            </a:extLst>
          </p:cNvPr>
          <p:cNvSpPr>
            <a:spLocks noGrp="1"/>
          </p:cNvSpPr>
          <p:nvPr>
            <p:ph type="title"/>
          </p:nvPr>
        </p:nvSpPr>
        <p:spPr>
          <a:xfrm>
            <a:off x="1547032" y="0"/>
            <a:ext cx="9372600" cy="1200416"/>
          </a:xfrm>
        </p:spPr>
        <p:txBody>
          <a:bodyPr/>
          <a:lstStyle/>
          <a:p>
            <a:pPr algn="ctr"/>
            <a:r>
              <a:rPr lang="en-US" b="1" dirty="0">
                <a:latin typeface="Arial" panose="020B0604020202020204" pitchFamily="34" charset="0"/>
                <a:cs typeface="Arial" panose="020B0604020202020204" pitchFamily="34" charset="0"/>
              </a:rPr>
              <a:t>Inclusion Support Grants</a:t>
            </a:r>
          </a:p>
        </p:txBody>
      </p:sp>
      <p:sp>
        <p:nvSpPr>
          <p:cNvPr id="4" name="TextBox 3">
            <a:extLst>
              <a:ext uri="{FF2B5EF4-FFF2-40B4-BE49-F238E27FC236}">
                <a16:creationId xmlns:a16="http://schemas.microsoft.com/office/drawing/2014/main" id="{D1F756D4-C1BC-4D37-92E7-437B32AB6202}"/>
              </a:ext>
            </a:extLst>
          </p:cNvPr>
          <p:cNvSpPr txBox="1"/>
          <p:nvPr/>
        </p:nvSpPr>
        <p:spPr>
          <a:xfrm>
            <a:off x="1272368" y="1200416"/>
            <a:ext cx="9372600" cy="1477328"/>
          </a:xfrm>
          <a:prstGeom prst="rect">
            <a:avLst/>
          </a:prstGeom>
          <a:noFill/>
        </p:spPr>
        <p:txBody>
          <a:bodyPr wrap="square">
            <a:spAutoFit/>
          </a:bodyPr>
          <a:lstStyle/>
          <a:p>
            <a:r>
              <a:rPr lang="en-US" dirty="0">
                <a:solidFill>
                  <a:srgbClr val="222222"/>
                </a:solidFill>
                <a:latin typeface="Source Sans Pro" panose="020B0503030403020204" pitchFamily="34" charset="0"/>
              </a:rPr>
              <a:t>G</a:t>
            </a:r>
            <a:r>
              <a:rPr lang="en-US" b="0" i="0" dirty="0">
                <a:solidFill>
                  <a:srgbClr val="222222"/>
                </a:solidFill>
                <a:effectLst/>
                <a:latin typeface="Source Sans Pro" panose="020B0503030403020204" pitchFamily="34" charset="0"/>
              </a:rPr>
              <a:t>rant funding and technical assistance available to licensed early childhood service providers in North Dakota who care for children with special needs ages birth through 12 years old. This program is designed to providers create and maintain an inclusive environment that supports children with disabilities or developmental delays to learn, grow, play, and develop alongside their classmates in a natural setting.</a:t>
            </a:r>
            <a:endParaRPr lang="en-US" dirty="0"/>
          </a:p>
        </p:txBody>
      </p:sp>
      <p:sp>
        <p:nvSpPr>
          <p:cNvPr id="5" name="TextBox 4">
            <a:extLst>
              <a:ext uri="{FF2B5EF4-FFF2-40B4-BE49-F238E27FC236}">
                <a16:creationId xmlns:a16="http://schemas.microsoft.com/office/drawing/2014/main" id="{CBEB2193-3D0D-47A8-B7FE-A8E134783698}"/>
              </a:ext>
            </a:extLst>
          </p:cNvPr>
          <p:cNvSpPr txBox="1"/>
          <p:nvPr/>
        </p:nvSpPr>
        <p:spPr>
          <a:xfrm>
            <a:off x="1272368" y="2677744"/>
            <a:ext cx="10269830" cy="2031325"/>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Use for:</a:t>
            </a:r>
          </a:p>
          <a:p>
            <a:pPr marL="285750" indent="-285750" algn="just">
              <a:buFont typeface="Arial" panose="020B0604020202020204" pitchFamily="34" charset="0"/>
              <a:buChar char="•"/>
            </a:pPr>
            <a:r>
              <a:rPr lang="en-US" b="0" i="0" dirty="0">
                <a:solidFill>
                  <a:srgbClr val="FF0000"/>
                </a:solidFill>
                <a:effectLst/>
                <a:latin typeface="Source Sans Pro" panose="020B0503030403020204" pitchFamily="34" charset="0"/>
              </a:rPr>
              <a:t>Supporting staff needs (Up to $15,000/biennium)</a:t>
            </a:r>
          </a:p>
          <a:p>
            <a:pPr marL="285750" indent="-285750" algn="just">
              <a:buFont typeface="Arial" panose="020B0604020202020204" pitchFamily="34" charset="0"/>
              <a:buChar char="•"/>
            </a:pPr>
            <a:r>
              <a:rPr lang="en-US" b="0" i="0" dirty="0">
                <a:solidFill>
                  <a:srgbClr val="FF0000"/>
                </a:solidFill>
                <a:effectLst/>
                <a:latin typeface="Source Sans Pro" panose="020B0503030403020204" pitchFamily="34" charset="0"/>
              </a:rPr>
              <a:t>Modifying a childcare setting to accommodate children with diverse abilities and needs (building ramps, widening doors, etc.) - (Up to $5,000 of one-time funding).</a:t>
            </a:r>
          </a:p>
          <a:p>
            <a:pPr algn="just">
              <a:buFont typeface="Arial" panose="020B0604020202020204" pitchFamily="34" charset="0"/>
              <a:buChar char="•"/>
            </a:pPr>
            <a:r>
              <a:rPr lang="en-US" b="0" i="0" dirty="0">
                <a:solidFill>
                  <a:srgbClr val="FF0000"/>
                </a:solidFill>
                <a:effectLst/>
                <a:latin typeface="Source Sans Pro" panose="020B0503030403020204" pitchFamily="34" charset="0"/>
              </a:rPr>
              <a:t>     Buying items such as sensory equipment or computer equipment and software for children with      special needs (Up to $1,000 unless there is a specific demonstrated need for a higher award</a:t>
            </a:r>
          </a:p>
          <a:p>
            <a:endParaRPr lang="en-US" dirty="0">
              <a:solidFill>
                <a:srgbClr val="FF0000"/>
              </a:solidFill>
            </a:endParaRPr>
          </a:p>
        </p:txBody>
      </p:sp>
      <p:sp>
        <p:nvSpPr>
          <p:cNvPr id="7" name="TextBox 6">
            <a:extLst>
              <a:ext uri="{FF2B5EF4-FFF2-40B4-BE49-F238E27FC236}">
                <a16:creationId xmlns:a16="http://schemas.microsoft.com/office/drawing/2014/main" id="{F98364B9-489C-4CD8-9DDF-47DEA3FF39E7}"/>
              </a:ext>
            </a:extLst>
          </p:cNvPr>
          <p:cNvSpPr txBox="1"/>
          <p:nvPr/>
        </p:nvSpPr>
        <p:spPr>
          <a:xfrm>
            <a:off x="4821288" y="5722616"/>
            <a:ext cx="6098344" cy="923330"/>
          </a:xfrm>
          <a:prstGeom prst="rect">
            <a:avLst/>
          </a:prstGeom>
          <a:noFill/>
        </p:spPr>
        <p:txBody>
          <a:bodyPr wrap="square">
            <a:spAutoFit/>
          </a:bodyPr>
          <a:lstStyle/>
          <a:p>
            <a:r>
              <a:rPr lang="en-US" b="1" i="0" dirty="0">
                <a:solidFill>
                  <a:schemeClr val="tx2"/>
                </a:solidFill>
                <a:effectLst/>
                <a:latin typeface="Source Sans Pro" panose="020B0503030403020204" pitchFamily="34" charset="0"/>
              </a:rPr>
              <a:t>Contact an Inclusion Specialist:</a:t>
            </a:r>
            <a:br>
              <a:rPr lang="en-US" b="1" dirty="0">
                <a:solidFill>
                  <a:schemeClr val="tx2"/>
                </a:solidFill>
              </a:rPr>
            </a:br>
            <a:r>
              <a:rPr lang="en-US" b="1" i="0" dirty="0">
                <a:solidFill>
                  <a:schemeClr val="tx2"/>
                </a:solidFill>
                <a:effectLst/>
                <a:latin typeface="Source Sans Pro" panose="020B0503030403020204" pitchFamily="34" charset="0"/>
              </a:rPr>
              <a:t>Ashley </a:t>
            </a:r>
            <a:r>
              <a:rPr lang="en-US" b="1" i="0" dirty="0" err="1">
                <a:solidFill>
                  <a:schemeClr val="tx2"/>
                </a:solidFill>
                <a:effectLst/>
                <a:latin typeface="Source Sans Pro" panose="020B0503030403020204" pitchFamily="34" charset="0"/>
              </a:rPr>
              <a:t>Stroth</a:t>
            </a:r>
            <a:r>
              <a:rPr lang="en-US" b="1" i="0" dirty="0">
                <a:solidFill>
                  <a:schemeClr val="tx2"/>
                </a:solidFill>
                <a:effectLst/>
                <a:latin typeface="Source Sans Pro" panose="020B0503030403020204" pitchFamily="34" charset="0"/>
              </a:rPr>
              <a:t>: </a:t>
            </a:r>
            <a:r>
              <a:rPr lang="en-US" b="1" i="0" u="none" strike="noStrike" dirty="0">
                <a:solidFill>
                  <a:schemeClr val="tx2"/>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ashley@ndchildcare.org</a:t>
            </a:r>
            <a:r>
              <a:rPr lang="en-US" b="1" i="0" dirty="0">
                <a:solidFill>
                  <a:schemeClr val="tx2"/>
                </a:solidFill>
                <a:effectLst/>
                <a:latin typeface="Source Sans Pro" panose="020B0503030403020204" pitchFamily="34" charset="0"/>
              </a:rPr>
              <a:t> | 701-330-4470</a:t>
            </a:r>
            <a:br>
              <a:rPr lang="en-US" b="1" dirty="0">
                <a:solidFill>
                  <a:schemeClr val="tx2"/>
                </a:solidFill>
              </a:rPr>
            </a:br>
            <a:r>
              <a:rPr lang="en-US" b="1" i="0" dirty="0">
                <a:solidFill>
                  <a:schemeClr val="tx2"/>
                </a:solidFill>
                <a:effectLst/>
                <a:latin typeface="Source Sans Pro" panose="020B0503030403020204" pitchFamily="34" charset="0"/>
              </a:rPr>
              <a:t>Marie </a:t>
            </a:r>
            <a:r>
              <a:rPr lang="en-US" b="1" i="0" dirty="0" err="1">
                <a:solidFill>
                  <a:schemeClr val="tx2"/>
                </a:solidFill>
                <a:effectLst/>
                <a:latin typeface="Source Sans Pro" panose="020B0503030403020204" pitchFamily="34" charset="0"/>
              </a:rPr>
              <a:t>Cutaiar</a:t>
            </a:r>
            <a:r>
              <a:rPr lang="en-US" b="1" i="0" dirty="0">
                <a:solidFill>
                  <a:schemeClr val="tx2"/>
                </a:solidFill>
                <a:effectLst/>
                <a:latin typeface="Source Sans Pro" panose="020B0503030403020204" pitchFamily="34" charset="0"/>
              </a:rPr>
              <a:t>: marie@ndchildcare.org | 701-240-2660</a:t>
            </a:r>
            <a:endParaRPr lang="en-US" b="1" dirty="0">
              <a:solidFill>
                <a:schemeClr val="tx2"/>
              </a:solidFill>
            </a:endParaRPr>
          </a:p>
        </p:txBody>
      </p:sp>
      <p:sp>
        <p:nvSpPr>
          <p:cNvPr id="9" name="TextBox 8">
            <a:extLst>
              <a:ext uri="{FF2B5EF4-FFF2-40B4-BE49-F238E27FC236}">
                <a16:creationId xmlns:a16="http://schemas.microsoft.com/office/drawing/2014/main" id="{4325D432-B1F6-49A2-BBA2-97E54489CAFF}"/>
              </a:ext>
            </a:extLst>
          </p:cNvPr>
          <p:cNvSpPr txBox="1"/>
          <p:nvPr/>
        </p:nvSpPr>
        <p:spPr>
          <a:xfrm>
            <a:off x="2019714" y="4709069"/>
            <a:ext cx="8404446" cy="369332"/>
          </a:xfrm>
          <a:prstGeom prst="rect">
            <a:avLst/>
          </a:prstGeom>
          <a:noFill/>
        </p:spPr>
        <p:txBody>
          <a:bodyPr wrap="square">
            <a:spAutoFit/>
          </a:bodyPr>
          <a:lstStyle/>
          <a:p>
            <a:r>
              <a:rPr lang="en-US" b="1" dirty="0">
                <a:solidFill>
                  <a:schemeClr val="tx2"/>
                </a:solidFill>
              </a:rPr>
              <a:t>http://www.nd.gov/dhs/services/childcare/inclusion.html</a:t>
            </a:r>
          </a:p>
        </p:txBody>
      </p:sp>
    </p:spTree>
    <p:extLst>
      <p:ext uri="{BB962C8B-B14F-4D97-AF65-F5344CB8AC3E}">
        <p14:creationId xmlns:p14="http://schemas.microsoft.com/office/powerpoint/2010/main" val="3264456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50697-4977-4DD5-A031-FA0B9EF9F155}"/>
              </a:ext>
            </a:extLst>
          </p:cNvPr>
          <p:cNvSpPr>
            <a:spLocks noGrp="1"/>
          </p:cNvSpPr>
          <p:nvPr>
            <p:ph type="title"/>
          </p:nvPr>
        </p:nvSpPr>
        <p:spPr>
          <a:xfrm>
            <a:off x="1409700" y="0"/>
            <a:ext cx="9372600" cy="663148"/>
          </a:xfrm>
        </p:spPr>
        <p:txBody>
          <a:bodyPr>
            <a:normAutofit/>
          </a:bodyPr>
          <a:lstStyle/>
          <a:p>
            <a:pPr algn="ctr"/>
            <a:r>
              <a:rPr lang="en-US" sz="3200" dirty="0">
                <a:latin typeface="Arial" panose="020B0604020202020204" pitchFamily="34" charset="0"/>
                <a:cs typeface="Arial" panose="020B0604020202020204" pitchFamily="34" charset="0"/>
              </a:rPr>
              <a:t>Resources for Parents in ND</a:t>
            </a:r>
          </a:p>
        </p:txBody>
      </p:sp>
      <p:sp>
        <p:nvSpPr>
          <p:cNvPr id="4" name="TextBox 3">
            <a:extLst>
              <a:ext uri="{FF2B5EF4-FFF2-40B4-BE49-F238E27FC236}">
                <a16:creationId xmlns:a16="http://schemas.microsoft.com/office/drawing/2014/main" id="{2BAE8251-07F6-4B0D-A04B-A66AB8A28D6A}"/>
              </a:ext>
            </a:extLst>
          </p:cNvPr>
          <p:cNvSpPr txBox="1"/>
          <p:nvPr/>
        </p:nvSpPr>
        <p:spPr>
          <a:xfrm>
            <a:off x="34962" y="663148"/>
            <a:ext cx="8567639"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Family Voices of ND </a:t>
            </a:r>
            <a:r>
              <a:rPr lang="en-US" dirty="0"/>
              <a:t>: </a:t>
            </a:r>
            <a:r>
              <a:rPr lang="en-US" dirty="0">
                <a:solidFill>
                  <a:srgbClr val="FF0000"/>
                </a:solidFill>
              </a:rPr>
              <a:t>www.fvnd.org</a:t>
            </a:r>
          </a:p>
        </p:txBody>
      </p:sp>
      <p:sp>
        <p:nvSpPr>
          <p:cNvPr id="5" name="TextBox 4">
            <a:extLst>
              <a:ext uri="{FF2B5EF4-FFF2-40B4-BE49-F238E27FC236}">
                <a16:creationId xmlns:a16="http://schemas.microsoft.com/office/drawing/2014/main" id="{3199832F-0D0E-47BC-8E04-7CA40B9030D5}"/>
              </a:ext>
            </a:extLst>
          </p:cNvPr>
          <p:cNvSpPr txBox="1"/>
          <p:nvPr/>
        </p:nvSpPr>
        <p:spPr>
          <a:xfrm>
            <a:off x="7033848" y="775591"/>
            <a:ext cx="9495692"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ND Autism Database</a:t>
            </a:r>
            <a:r>
              <a:rPr lang="en-US" dirty="0"/>
              <a:t>: </a:t>
            </a:r>
            <a:r>
              <a:rPr lang="en-US" dirty="0">
                <a:solidFill>
                  <a:srgbClr val="FF0000"/>
                </a:solidFill>
                <a:latin typeface="Arial" panose="020B0604020202020204" pitchFamily="34" charset="0"/>
                <a:cs typeface="Arial" panose="020B0604020202020204" pitchFamily="34" charset="0"/>
              </a:rPr>
              <a:t>www.healthnd.gov/asd</a:t>
            </a:r>
          </a:p>
        </p:txBody>
      </p:sp>
      <p:sp>
        <p:nvSpPr>
          <p:cNvPr id="7" name="TextBox 6">
            <a:extLst>
              <a:ext uri="{FF2B5EF4-FFF2-40B4-BE49-F238E27FC236}">
                <a16:creationId xmlns:a16="http://schemas.microsoft.com/office/drawing/2014/main" id="{B462C21B-0A11-45FB-AFAF-F51F225E2DDD}"/>
              </a:ext>
            </a:extLst>
          </p:cNvPr>
          <p:cNvSpPr txBox="1"/>
          <p:nvPr/>
        </p:nvSpPr>
        <p:spPr>
          <a:xfrm>
            <a:off x="487643" y="1154097"/>
            <a:ext cx="8342141" cy="1477328"/>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Autism Diagnostic Clinics:</a:t>
            </a:r>
          </a:p>
          <a:p>
            <a:pPr marL="285750" indent="-285750">
              <a:buFont typeface="Wingdings" panose="05000000000000000000" pitchFamily="2" charset="2"/>
              <a:buChar char="v"/>
            </a:pPr>
            <a:r>
              <a:rPr lang="en-US" dirty="0" err="1">
                <a:solidFill>
                  <a:srgbClr val="FF0000"/>
                </a:solidFill>
                <a:latin typeface="Arial" panose="020B0604020202020204" pitchFamily="34" charset="0"/>
                <a:cs typeface="Arial" panose="020B0604020202020204" pitchFamily="34" charset="0"/>
              </a:rPr>
              <a:t>Altru</a:t>
            </a:r>
            <a:r>
              <a:rPr lang="en-US" dirty="0">
                <a:solidFill>
                  <a:srgbClr val="FF0000"/>
                </a:solidFill>
                <a:latin typeface="Arial" panose="020B0604020202020204" pitchFamily="34" charset="0"/>
                <a:cs typeface="Arial" panose="020B0604020202020204" pitchFamily="34" charset="0"/>
              </a:rPr>
              <a:t> Rehabilitation Center</a:t>
            </a:r>
          </a:p>
          <a:p>
            <a:r>
              <a:rPr lang="en-US" dirty="0">
                <a:solidFill>
                  <a:srgbClr val="FF0000"/>
                </a:solidFill>
                <a:latin typeface="Arial" panose="020B0604020202020204" pitchFamily="34" charset="0"/>
                <a:cs typeface="Arial" panose="020B0604020202020204" pitchFamily="34" charset="0"/>
              </a:rPr>
              <a:t>   Grand Forks ND  call Tiffani Peterson @ 701-780-2481</a:t>
            </a:r>
          </a:p>
          <a:p>
            <a:pPr marL="285750" indent="-285750">
              <a:buFont typeface="Wingdings" panose="05000000000000000000" pitchFamily="2" charset="2"/>
              <a:buChar char="v"/>
            </a:pPr>
            <a:r>
              <a:rPr lang="en-US" dirty="0">
                <a:solidFill>
                  <a:srgbClr val="FF0000"/>
                </a:solidFill>
                <a:latin typeface="Arial" panose="020B0604020202020204" pitchFamily="34" charset="0"/>
                <a:cs typeface="Arial" panose="020B0604020202020204" pitchFamily="34" charset="0"/>
              </a:rPr>
              <a:t>Anne Carlsen Center</a:t>
            </a:r>
          </a:p>
          <a:p>
            <a:r>
              <a:rPr lang="en-US" dirty="0">
                <a:solidFill>
                  <a:srgbClr val="FF0000"/>
                </a:solidFill>
                <a:latin typeface="Arial" panose="020B0604020202020204" pitchFamily="34" charset="0"/>
                <a:cs typeface="Arial" panose="020B0604020202020204" pitchFamily="34" charset="0"/>
              </a:rPr>
              <a:t>  Jamestown ND  call Marissa </a:t>
            </a:r>
            <a:r>
              <a:rPr lang="en-US" dirty="0" err="1">
                <a:solidFill>
                  <a:srgbClr val="FF0000"/>
                </a:solidFill>
                <a:latin typeface="Arial" panose="020B0604020202020204" pitchFamily="34" charset="0"/>
                <a:cs typeface="Arial" panose="020B0604020202020204" pitchFamily="34" charset="0"/>
              </a:rPr>
              <a:t>Misek</a:t>
            </a:r>
            <a:r>
              <a:rPr lang="en-US" dirty="0">
                <a:solidFill>
                  <a:srgbClr val="FF0000"/>
                </a:solidFill>
                <a:latin typeface="Arial" panose="020B0604020202020204" pitchFamily="34" charset="0"/>
                <a:cs typeface="Arial" panose="020B0604020202020204" pitchFamily="34" charset="0"/>
              </a:rPr>
              <a:t>@ 701-751-2315</a:t>
            </a:r>
          </a:p>
        </p:txBody>
      </p:sp>
      <p:sp>
        <p:nvSpPr>
          <p:cNvPr id="8" name="TextBox 7">
            <a:extLst>
              <a:ext uri="{FF2B5EF4-FFF2-40B4-BE49-F238E27FC236}">
                <a16:creationId xmlns:a16="http://schemas.microsoft.com/office/drawing/2014/main" id="{4415396F-D093-415D-90A8-79A0897FECD6}"/>
              </a:ext>
            </a:extLst>
          </p:cNvPr>
          <p:cNvSpPr txBox="1"/>
          <p:nvPr/>
        </p:nvSpPr>
        <p:spPr>
          <a:xfrm>
            <a:off x="34962" y="2967335"/>
            <a:ext cx="8229601" cy="923330"/>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ND Department of Health Pediatric Development Assessment Clinics</a:t>
            </a:r>
          </a:p>
          <a:p>
            <a:r>
              <a:rPr lang="en-US" dirty="0">
                <a:solidFill>
                  <a:srgbClr val="FF0000"/>
                </a:solidFill>
                <a:latin typeface="Arial" panose="020B0604020202020204" pitchFamily="34" charset="0"/>
                <a:cs typeface="Arial" panose="020B0604020202020204" pitchFamily="34" charset="0"/>
              </a:rPr>
              <a:t>Coordinated Treatment Center</a:t>
            </a:r>
          </a:p>
          <a:p>
            <a:r>
              <a:rPr lang="en-US" dirty="0">
                <a:solidFill>
                  <a:srgbClr val="FF0000"/>
                </a:solidFill>
                <a:latin typeface="Arial" panose="020B0604020202020204" pitchFamily="34" charset="0"/>
                <a:cs typeface="Arial" panose="020B0604020202020204" pitchFamily="34" charset="0"/>
              </a:rPr>
              <a:t>Sanford Health Fargo, ND call 701-234-6600 or 1-800-828-2901, option #3</a:t>
            </a:r>
          </a:p>
        </p:txBody>
      </p:sp>
      <p:sp>
        <p:nvSpPr>
          <p:cNvPr id="9" name="TextBox 8">
            <a:extLst>
              <a:ext uri="{FF2B5EF4-FFF2-40B4-BE49-F238E27FC236}">
                <a16:creationId xmlns:a16="http://schemas.microsoft.com/office/drawing/2014/main" id="{C9DD20AA-ECBC-4E4D-B3F6-AA0F93823395}"/>
              </a:ext>
            </a:extLst>
          </p:cNvPr>
          <p:cNvSpPr txBox="1"/>
          <p:nvPr/>
        </p:nvSpPr>
        <p:spPr>
          <a:xfrm>
            <a:off x="1147879" y="4243114"/>
            <a:ext cx="7873218" cy="646331"/>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ND Department of Human Services /Autism Services</a:t>
            </a:r>
          </a:p>
          <a:p>
            <a:r>
              <a:rPr lang="en-US"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www.nd.gov/dhs/autism</a:t>
            </a:r>
            <a:r>
              <a:rPr lang="en-US" dirty="0">
                <a:solidFill>
                  <a:srgbClr val="FF0000"/>
                </a:solidFill>
                <a:latin typeface="Arial" panose="020B0604020202020204" pitchFamily="34" charset="0"/>
                <a:cs typeface="Arial" panose="020B0604020202020204" pitchFamily="34" charset="0"/>
              </a:rPr>
              <a:t> 701-328-4630  ask for Kathy </a:t>
            </a:r>
            <a:r>
              <a:rPr lang="en-US" dirty="0" err="1">
                <a:solidFill>
                  <a:srgbClr val="FF0000"/>
                </a:solidFill>
                <a:latin typeface="Arial" panose="020B0604020202020204" pitchFamily="34" charset="0"/>
                <a:cs typeface="Arial" panose="020B0604020202020204" pitchFamily="34" charset="0"/>
              </a:rPr>
              <a:t>Barchenger</a:t>
            </a:r>
            <a:endParaRPr lang="en-US"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3EBFEBF-468F-4B85-8036-77026DE9F2DA}"/>
              </a:ext>
            </a:extLst>
          </p:cNvPr>
          <p:cNvSpPr txBox="1"/>
          <p:nvPr/>
        </p:nvSpPr>
        <p:spPr>
          <a:xfrm>
            <a:off x="2329113" y="5133022"/>
            <a:ext cx="4704735" cy="369332"/>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Autism Waiver and Autism Voucher</a:t>
            </a:r>
          </a:p>
        </p:txBody>
      </p:sp>
      <p:sp>
        <p:nvSpPr>
          <p:cNvPr id="11" name="TextBox 10">
            <a:extLst>
              <a:ext uri="{FF2B5EF4-FFF2-40B4-BE49-F238E27FC236}">
                <a16:creationId xmlns:a16="http://schemas.microsoft.com/office/drawing/2014/main" id="{C39C9E6D-802C-4E61-98C1-519AF7A41434}"/>
              </a:ext>
            </a:extLst>
          </p:cNvPr>
          <p:cNvSpPr txBox="1"/>
          <p:nvPr/>
        </p:nvSpPr>
        <p:spPr>
          <a:xfrm>
            <a:off x="7600886" y="1394799"/>
            <a:ext cx="4891548" cy="646331"/>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Traditional Developmental Disability Waiver</a:t>
            </a:r>
          </a:p>
        </p:txBody>
      </p:sp>
      <p:pic>
        <p:nvPicPr>
          <p:cNvPr id="1026" name="Picture 2" descr="Easterseals Serving Chicagoland and Greater Rockford | Autism Resources">
            <a:extLst>
              <a:ext uri="{FF2B5EF4-FFF2-40B4-BE49-F238E27FC236}">
                <a16:creationId xmlns:a16="http://schemas.microsoft.com/office/drawing/2014/main" id="{CBDC532E-0DBB-4A83-B5FD-197D164ED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207" y="2700467"/>
            <a:ext cx="2796906" cy="9620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FAA0B0-FD8B-46F0-83AC-E2DE59047BF2}"/>
              </a:ext>
            </a:extLst>
          </p:cNvPr>
          <p:cNvSpPr txBox="1"/>
          <p:nvPr/>
        </p:nvSpPr>
        <p:spPr>
          <a:xfrm>
            <a:off x="8637750" y="4067723"/>
            <a:ext cx="3539613" cy="646331"/>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Autism Speaks Toolkits</a:t>
            </a:r>
          </a:p>
          <a:p>
            <a:r>
              <a:rPr lang="en-US" dirty="0">
                <a:solidFill>
                  <a:srgbClr val="FF0000"/>
                </a:solidFill>
                <a:latin typeface="Arial" panose="020B0604020202020204" pitchFamily="34" charset="0"/>
                <a:cs typeface="Arial" panose="020B0604020202020204" pitchFamily="34" charset="0"/>
              </a:rPr>
              <a:t>www.autismspeaks.org/toolkits</a:t>
            </a:r>
          </a:p>
        </p:txBody>
      </p:sp>
    </p:spTree>
    <p:extLst>
      <p:ext uri="{BB962C8B-B14F-4D97-AF65-F5344CB8AC3E}">
        <p14:creationId xmlns:p14="http://schemas.microsoft.com/office/powerpoint/2010/main" val="271540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AD81-9B6D-4407-B9A5-582F5894F364}"/>
              </a:ext>
            </a:extLst>
          </p:cNvPr>
          <p:cNvSpPr>
            <a:spLocks noGrp="1"/>
          </p:cNvSpPr>
          <p:nvPr>
            <p:ph type="title"/>
          </p:nvPr>
        </p:nvSpPr>
        <p:spPr>
          <a:xfrm>
            <a:off x="421616" y="0"/>
            <a:ext cx="9372600" cy="1200416"/>
          </a:xfrm>
        </p:spPr>
        <p:txBody>
          <a:bodyPr/>
          <a:lstStyle/>
          <a:p>
            <a:r>
              <a:rPr lang="en-US" dirty="0"/>
              <a:t>References:</a:t>
            </a:r>
          </a:p>
        </p:txBody>
      </p:sp>
      <p:sp>
        <p:nvSpPr>
          <p:cNvPr id="3" name="TextBox 2">
            <a:extLst>
              <a:ext uri="{FF2B5EF4-FFF2-40B4-BE49-F238E27FC236}">
                <a16:creationId xmlns:a16="http://schemas.microsoft.com/office/drawing/2014/main" id="{C6041AF7-65CB-4A2E-ACFF-C0AA8B07B759}"/>
              </a:ext>
            </a:extLst>
          </p:cNvPr>
          <p:cNvSpPr txBox="1"/>
          <p:nvPr/>
        </p:nvSpPr>
        <p:spPr>
          <a:xfrm>
            <a:off x="3376246" y="2293578"/>
            <a:ext cx="9372600" cy="2862322"/>
          </a:xfrm>
          <a:prstGeom prst="rect">
            <a:avLst/>
          </a:prstGeom>
          <a:noFill/>
        </p:spPr>
        <p:txBody>
          <a:bodyPr wrap="square" rtlCol="0">
            <a:spAutoFit/>
          </a:bodyPr>
          <a:lstStyle/>
          <a:p>
            <a:r>
              <a:rPr lang="en-US" sz="1800" b="0" i="0" u="none" strike="noStrike" baseline="0" dirty="0">
                <a:solidFill>
                  <a:srgbClr val="000000"/>
                </a:solidFill>
                <a:latin typeface="Proxima Nova Rg"/>
              </a:rPr>
              <a:t> </a:t>
            </a:r>
            <a:r>
              <a:rPr lang="en-US" sz="1800" b="1" i="1" u="none" strike="noStrike" baseline="0" dirty="0">
                <a:solidFill>
                  <a:schemeClr val="tx2"/>
                </a:solidFill>
                <a:latin typeface="Arial" panose="020B0604020202020204" pitchFamily="34" charset="0"/>
                <a:cs typeface="Arial" panose="020B0604020202020204" pitchFamily="34" charset="0"/>
              </a:rPr>
              <a:t>Center for Disease Control </a:t>
            </a:r>
            <a:r>
              <a:rPr lang="en-US" sz="1800" b="1" i="1" u="none" strike="noStrike" baseline="0" dirty="0">
                <a:solidFill>
                  <a:srgbClr val="FF0000"/>
                </a:solidFill>
                <a:latin typeface="Arial" panose="020B0604020202020204" pitchFamily="34" charset="0"/>
                <a:cs typeface="Arial" panose="020B0604020202020204" pitchFamily="34" charset="0"/>
              </a:rPr>
              <a:t>(</a:t>
            </a:r>
            <a:r>
              <a:rPr lang="en-US" sz="1800" b="1" i="1" u="none" strike="noStrike" baseline="0"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www.cdc.gov/ActEarly</a:t>
            </a:r>
            <a:r>
              <a:rPr lang="en-US" sz="1800" b="1" i="1" u="none" strike="noStrike" baseline="0" dirty="0">
                <a:solidFill>
                  <a:srgbClr val="FF0000"/>
                </a:solidFill>
                <a:latin typeface="Arial" panose="020B0604020202020204" pitchFamily="34" charset="0"/>
                <a:cs typeface="Arial" panose="020B0604020202020204" pitchFamily="34" charset="0"/>
              </a:rPr>
              <a:t>)</a:t>
            </a:r>
          </a:p>
          <a:p>
            <a:endParaRPr lang="en-US" sz="1800" b="1" i="1" u="none" strike="noStrike" baseline="0" dirty="0">
              <a:solidFill>
                <a:srgbClr val="FF0000"/>
              </a:solidFill>
              <a:latin typeface="Arial" panose="020B0604020202020204" pitchFamily="34" charset="0"/>
              <a:cs typeface="Arial" panose="020B0604020202020204" pitchFamily="34" charset="0"/>
            </a:endParaRPr>
          </a:p>
          <a:p>
            <a:r>
              <a:rPr lang="en-US" sz="1800" b="1" i="1" u="none" strike="noStrike" baseline="0" dirty="0" err="1">
                <a:solidFill>
                  <a:schemeClr val="tx2"/>
                </a:solidFill>
                <a:latin typeface="Arial" panose="020B0604020202020204" pitchFamily="34" charset="0"/>
                <a:cs typeface="Arial" panose="020B0604020202020204" pitchFamily="34" charset="0"/>
              </a:rPr>
              <a:t>McClannahan</a:t>
            </a:r>
            <a:r>
              <a:rPr lang="en-US" sz="1800" b="1" i="1" u="none" strike="noStrike" baseline="0" dirty="0">
                <a:solidFill>
                  <a:schemeClr val="tx2"/>
                </a:solidFill>
                <a:latin typeface="Arial" panose="020B0604020202020204" pitchFamily="34" charset="0"/>
                <a:cs typeface="Arial" panose="020B0604020202020204" pitchFamily="34" charset="0"/>
              </a:rPr>
              <a:t>, L. E. &amp; Krantz, P. J. (2019). Activity Schedules for Children with Autism: Teaching Independent Behavior, Second Edition. </a:t>
            </a:r>
            <a:endParaRPr lang="en-US" b="1" i="1" dirty="0">
              <a:solidFill>
                <a:schemeClr val="tx2"/>
              </a:solidFill>
              <a:latin typeface="Arial" panose="020B0604020202020204" pitchFamily="34" charset="0"/>
              <a:cs typeface="Arial" panose="020B0604020202020204" pitchFamily="34" charset="0"/>
            </a:endParaRPr>
          </a:p>
          <a:p>
            <a:endParaRPr lang="en-US" sz="1800" b="1" i="1" u="none" strike="noStrike" baseline="0" dirty="0">
              <a:solidFill>
                <a:schemeClr val="tx2"/>
              </a:solidFill>
              <a:latin typeface="Arial" panose="020B0604020202020204" pitchFamily="34" charset="0"/>
              <a:cs typeface="Arial" panose="020B0604020202020204" pitchFamily="34" charset="0"/>
            </a:endParaRPr>
          </a:p>
          <a:p>
            <a:r>
              <a:rPr lang="en-US" b="1" i="1" dirty="0">
                <a:solidFill>
                  <a:schemeClr val="tx2"/>
                </a:solidFill>
                <a:latin typeface="Arial" panose="020B0604020202020204" pitchFamily="34" charset="0"/>
                <a:cs typeface="Arial" panose="020B0604020202020204" pitchFamily="34" charset="0"/>
              </a:rPr>
              <a:t>Child Care Aware-ND </a:t>
            </a:r>
            <a:r>
              <a:rPr lang="en-US" b="1" i="1" dirty="0">
                <a:solidFill>
                  <a:srgbClr val="FF0000"/>
                </a:solidFill>
                <a:latin typeface="Arial" panose="020B0604020202020204" pitchFamily="34" charset="0"/>
                <a:cs typeface="Arial" panose="020B0604020202020204" pitchFamily="34" charset="0"/>
              </a:rPr>
              <a:t>(ndchildcare.org)</a:t>
            </a:r>
            <a:endParaRPr lang="en-US" sz="1800" b="1" i="1" u="none" strike="noStrike" baseline="0" dirty="0">
              <a:solidFill>
                <a:srgbClr val="FF0000"/>
              </a:solidFill>
              <a:latin typeface="Arial" panose="020B0604020202020204" pitchFamily="34" charset="0"/>
              <a:cs typeface="Arial" panose="020B0604020202020204" pitchFamily="34" charset="0"/>
            </a:endParaRPr>
          </a:p>
          <a:p>
            <a:endParaRPr lang="en-US" sz="1800" b="1" i="1" u="none" strike="noStrike" baseline="0" dirty="0">
              <a:solidFill>
                <a:schemeClr val="tx2"/>
              </a:solidFill>
              <a:latin typeface="Arial" panose="020B0604020202020204" pitchFamily="34" charset="0"/>
              <a:cs typeface="Arial" panose="020B0604020202020204" pitchFamily="34" charset="0"/>
            </a:endParaRPr>
          </a:p>
          <a:p>
            <a:endParaRPr lang="en-US" b="1" i="1" dirty="0">
              <a:solidFill>
                <a:schemeClr val="tx2"/>
              </a:solidFill>
              <a:latin typeface="Arial" panose="020B0604020202020204" pitchFamily="34" charset="0"/>
              <a:cs typeface="Arial" panose="020B0604020202020204" pitchFamily="34" charset="0"/>
            </a:endParaRPr>
          </a:p>
          <a:p>
            <a:endParaRPr lang="en-US" sz="1800" b="1" i="1" u="none" strike="noStrike" baseline="0" dirty="0">
              <a:solidFill>
                <a:schemeClr val="tx2"/>
              </a:solidFill>
              <a:latin typeface="Arial" panose="020B0604020202020204" pitchFamily="34" charset="0"/>
              <a:cs typeface="Arial" panose="020B0604020202020204" pitchFamily="34" charset="0"/>
            </a:endParaRPr>
          </a:p>
          <a:p>
            <a:r>
              <a:rPr lang="en-US" sz="1800" b="1" i="1" u="none" strike="noStrike" baseline="0" dirty="0">
                <a:solidFill>
                  <a:schemeClr val="tx2"/>
                </a:solidFill>
                <a:latin typeface="Arial" panose="020B0604020202020204" pitchFamily="34" charset="0"/>
                <a:cs typeface="Arial" panose="020B0604020202020204" pitchFamily="34" charset="0"/>
              </a:rPr>
              <a:t>.</a:t>
            </a:r>
            <a:endParaRPr lang="en-US"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96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B28CBD-0424-48D9-999C-FC32478FD91A}"/>
              </a:ext>
            </a:extLst>
          </p:cNvPr>
          <p:cNvSpPr txBox="1"/>
          <p:nvPr/>
        </p:nvSpPr>
        <p:spPr>
          <a:xfrm>
            <a:off x="-2287588" y="1957298"/>
            <a:ext cx="9228406" cy="1200329"/>
          </a:xfrm>
          <a:prstGeom prst="rect">
            <a:avLst/>
          </a:prstGeom>
          <a:noFill/>
        </p:spPr>
        <p:txBody>
          <a:bodyPr wrap="square" rtlCol="0">
            <a:spAutoFit/>
          </a:bodyPr>
          <a:lstStyle/>
          <a:p>
            <a:pPr algn="ctr"/>
            <a:r>
              <a:rPr lang="en-US" b="1" dirty="0">
                <a:solidFill>
                  <a:schemeClr val="tx2"/>
                </a:solidFill>
                <a:latin typeface="Arial" panose="020B0604020202020204" pitchFamily="34" charset="0"/>
                <a:cs typeface="Arial" panose="020B0604020202020204" pitchFamily="34" charset="0"/>
              </a:rPr>
              <a:t>Family Voices of ND</a:t>
            </a:r>
          </a:p>
          <a:p>
            <a:pPr algn="ctr"/>
            <a:r>
              <a:rPr lang="en-US" b="1"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www.fvnd.org</a:t>
            </a:r>
            <a:endParaRPr lang="en-US" b="1" dirty="0">
              <a:solidFill>
                <a:srgbClr val="FF0000"/>
              </a:solidFill>
              <a:latin typeface="Arial" panose="020B0604020202020204" pitchFamily="34" charset="0"/>
              <a:cs typeface="Arial" panose="020B0604020202020204" pitchFamily="34" charset="0"/>
            </a:endParaRPr>
          </a:p>
          <a:p>
            <a:pPr algn="ctr"/>
            <a:r>
              <a:rPr lang="en-US" b="1" i="0" dirty="0">
                <a:solidFill>
                  <a:schemeClr val="tx2"/>
                </a:solidFill>
                <a:effectLst/>
                <a:latin typeface="Arial" panose="020B0604020202020204" pitchFamily="34" charset="0"/>
                <a:cs typeface="Arial" panose="020B0604020202020204" pitchFamily="34" charset="0"/>
              </a:rPr>
              <a:t>Call us at 888-522-9654</a:t>
            </a:r>
          </a:p>
          <a:p>
            <a:pPr algn="ctr"/>
            <a:endParaRPr lang="en-US" dirty="0"/>
          </a:p>
        </p:txBody>
      </p:sp>
      <p:pic>
        <p:nvPicPr>
          <p:cNvPr id="7" name="Picture 6">
            <a:extLst>
              <a:ext uri="{FF2B5EF4-FFF2-40B4-BE49-F238E27FC236}">
                <a16:creationId xmlns:a16="http://schemas.microsoft.com/office/drawing/2014/main" id="{06D0F9FF-BA71-430A-8697-6EB470467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36218" cy="1645334"/>
          </a:xfrm>
          <a:prstGeom prst="rect">
            <a:avLst/>
          </a:prstGeom>
        </p:spPr>
      </p:pic>
      <p:sp>
        <p:nvSpPr>
          <p:cNvPr id="8" name="TextBox 7">
            <a:extLst>
              <a:ext uri="{FF2B5EF4-FFF2-40B4-BE49-F238E27FC236}">
                <a16:creationId xmlns:a16="http://schemas.microsoft.com/office/drawing/2014/main" id="{060C0616-478C-44A6-9437-D85865AE59F1}"/>
              </a:ext>
            </a:extLst>
          </p:cNvPr>
          <p:cNvSpPr txBox="1"/>
          <p:nvPr/>
        </p:nvSpPr>
        <p:spPr>
          <a:xfrm>
            <a:off x="1613701" y="3429000"/>
            <a:ext cx="4778477" cy="923330"/>
          </a:xfrm>
          <a:prstGeom prst="rect">
            <a:avLst/>
          </a:prstGeom>
          <a:noFill/>
        </p:spPr>
        <p:txBody>
          <a:bodyPr wrap="square" rtlCol="0">
            <a:spAutoFit/>
          </a:bodyPr>
          <a:lstStyle/>
          <a:p>
            <a:r>
              <a:rPr lang="en-US" b="1" dirty="0">
                <a:solidFill>
                  <a:schemeClr val="tx2"/>
                </a:solidFill>
                <a:latin typeface="Arial" panose="020B0604020202020204" pitchFamily="34" charset="0"/>
                <a:cs typeface="Arial" panose="020B0604020202020204" pitchFamily="34" charset="0"/>
              </a:rPr>
              <a:t>Vicki Peterson</a:t>
            </a:r>
          </a:p>
          <a:p>
            <a:r>
              <a:rPr lang="en-US" b="1" dirty="0">
                <a:solidFill>
                  <a:schemeClr val="tx2"/>
                </a:solidFill>
                <a:latin typeface="Arial" panose="020B0604020202020204" pitchFamily="34" charset="0"/>
                <a:cs typeface="Arial" panose="020B0604020202020204" pitchFamily="34" charset="0"/>
              </a:rPr>
              <a:t>701-258-2237 or 701-527-2889</a:t>
            </a:r>
          </a:p>
          <a:p>
            <a:r>
              <a:rPr lang="en-US" b="1" dirty="0">
                <a:solidFill>
                  <a:srgbClr val="FF0000"/>
                </a:solidFill>
                <a:latin typeface="Arial" panose="020B0604020202020204" pitchFamily="34" charset="0"/>
                <a:cs typeface="Arial" panose="020B0604020202020204" pitchFamily="34" charset="0"/>
              </a:rPr>
              <a:t>vickiadc@bis.midco.net</a:t>
            </a:r>
          </a:p>
        </p:txBody>
      </p:sp>
      <p:pic>
        <p:nvPicPr>
          <p:cNvPr id="2050" name="Picture 2" descr="Finding day care that accommodates children with autism - WHYY">
            <a:extLst>
              <a:ext uri="{FF2B5EF4-FFF2-40B4-BE49-F238E27FC236}">
                <a16:creationId xmlns:a16="http://schemas.microsoft.com/office/drawing/2014/main" id="{E5EDCC2A-A5C7-4DD9-A1E6-B1393A8DF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680" y="1364566"/>
            <a:ext cx="4501662" cy="3727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90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74" y="0"/>
            <a:ext cx="6692348" cy="1073426"/>
          </a:xfrm>
        </p:spPr>
        <p:txBody>
          <a:bodyPr/>
          <a:lstStyle/>
          <a:p>
            <a:pPr algn="ctr"/>
            <a:r>
              <a:rPr lang="en-US" dirty="0"/>
              <a:t>Overview of Autism</a:t>
            </a:r>
          </a:p>
        </p:txBody>
      </p:sp>
      <p:sp>
        <p:nvSpPr>
          <p:cNvPr id="4" name="TextBox 3">
            <a:extLst>
              <a:ext uri="{FF2B5EF4-FFF2-40B4-BE49-F238E27FC236}">
                <a16:creationId xmlns:a16="http://schemas.microsoft.com/office/drawing/2014/main" id="{01900E75-E311-48EF-BD03-C30B4B830E29}"/>
              </a:ext>
            </a:extLst>
          </p:cNvPr>
          <p:cNvSpPr txBox="1"/>
          <p:nvPr/>
        </p:nvSpPr>
        <p:spPr>
          <a:xfrm>
            <a:off x="265043" y="1311965"/>
            <a:ext cx="11926957" cy="2528769"/>
          </a:xfrm>
          <a:prstGeom prst="rect">
            <a:avLst/>
          </a:prstGeom>
          <a:noFill/>
        </p:spPr>
        <p:txBody>
          <a:bodyPr wrap="square" rtlCol="0">
            <a:spAutoFit/>
          </a:bodyPr>
          <a:lstStyle/>
          <a:p>
            <a:pPr>
              <a:lnSpc>
                <a:spcPct val="150000"/>
              </a:lnSpc>
            </a:pPr>
            <a:r>
              <a:rPr lang="en-US" sz="1800" b="0" i="0" u="none" strike="noStrike" baseline="0" dirty="0">
                <a:solidFill>
                  <a:srgbClr val="000000"/>
                </a:solidFill>
                <a:latin typeface="Proxima Nova Rg"/>
              </a:rPr>
              <a:t>Individuals with Autism Spectrum Disorder (ASD) have difficulty in social interaction, language and communication, and often show repetitive interests or behaviors. Individuals with Autism Spectrum Disorders will have these core areas of difficulty in varying ranges of severity,</a:t>
            </a:r>
            <a:r>
              <a:rPr lang="en-US" dirty="0">
                <a:solidFill>
                  <a:srgbClr val="000000"/>
                </a:solidFill>
                <a:latin typeface="Proxima Nova Rg"/>
              </a:rPr>
              <a:t> </a:t>
            </a:r>
            <a:r>
              <a:rPr lang="en-US" sz="1800" b="0" i="0" u="none" strike="noStrike" baseline="0" dirty="0">
                <a:solidFill>
                  <a:srgbClr val="000000"/>
                </a:solidFill>
                <a:latin typeface="Proxima Nova Rg"/>
              </a:rPr>
              <a:t>hence this is a spectrum disorder. </a:t>
            </a:r>
            <a:r>
              <a:rPr lang="en-US" dirty="0">
                <a:solidFill>
                  <a:srgbClr val="000000"/>
                </a:solidFill>
                <a:latin typeface="Proxima Nova Rg"/>
              </a:rPr>
              <a:t>E</a:t>
            </a:r>
            <a:r>
              <a:rPr lang="en-US" sz="1800" b="0" i="0" u="none" strike="noStrike" baseline="0" dirty="0">
                <a:solidFill>
                  <a:srgbClr val="000000"/>
                </a:solidFill>
                <a:latin typeface="Proxima Nova Rg"/>
              </a:rPr>
              <a:t>very child with autism has their own, unique set of strengths and struggles.  Autism may occur with other disorders as well. Some children with autism have other developmental concerns, such as below average intellectual functioning, others have normal or even high IQ. </a:t>
            </a:r>
            <a:endParaRPr lang="en-US" dirty="0"/>
          </a:p>
        </p:txBody>
      </p:sp>
    </p:spTree>
    <p:extLst>
      <p:ext uri="{BB962C8B-B14F-4D97-AF65-F5344CB8AC3E}">
        <p14:creationId xmlns:p14="http://schemas.microsoft.com/office/powerpoint/2010/main" val="386616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0" y="170392"/>
            <a:ext cx="9372600" cy="823912"/>
          </a:xfrm>
        </p:spPr>
        <p:txBody>
          <a:bodyPr/>
          <a:lstStyle/>
          <a:p>
            <a:pPr algn="ctr"/>
            <a:r>
              <a:rPr lang="en-US" dirty="0"/>
              <a:t>Autism: Early Signs</a:t>
            </a:r>
          </a:p>
        </p:txBody>
      </p:sp>
      <p:sp>
        <p:nvSpPr>
          <p:cNvPr id="5" name="Text Placeholder 4">
            <a:extLst>
              <a:ext uri="{FF2B5EF4-FFF2-40B4-BE49-F238E27FC236}">
                <a16:creationId xmlns:a16="http://schemas.microsoft.com/office/drawing/2014/main" id="{6096F59B-CB8C-4243-84E5-E37D5DAD4255}"/>
              </a:ext>
            </a:extLst>
          </p:cNvPr>
          <p:cNvSpPr>
            <a:spLocks noGrp="1"/>
          </p:cNvSpPr>
          <p:nvPr>
            <p:ph type="body" idx="1"/>
          </p:nvPr>
        </p:nvSpPr>
        <p:spPr>
          <a:xfrm>
            <a:off x="1916665" y="1188244"/>
            <a:ext cx="4572000" cy="823912"/>
          </a:xfrm>
        </p:spPr>
        <p:txBody>
          <a:bodyPr/>
          <a:lstStyle/>
          <a:p>
            <a:r>
              <a:rPr lang="en-US" dirty="0"/>
              <a:t>Typical Development</a:t>
            </a:r>
          </a:p>
        </p:txBody>
      </p:sp>
      <p:sp>
        <p:nvSpPr>
          <p:cNvPr id="6" name="Content Placeholder 5">
            <a:extLst>
              <a:ext uri="{FF2B5EF4-FFF2-40B4-BE49-F238E27FC236}">
                <a16:creationId xmlns:a16="http://schemas.microsoft.com/office/drawing/2014/main" id="{10F04FC4-30F0-401E-87F5-C51BE09E4E4D}"/>
              </a:ext>
            </a:extLst>
          </p:cNvPr>
          <p:cNvSpPr>
            <a:spLocks noGrp="1"/>
          </p:cNvSpPr>
          <p:nvPr>
            <p:ph sz="half" idx="2"/>
          </p:nvPr>
        </p:nvSpPr>
        <p:spPr>
          <a:xfrm>
            <a:off x="1916665" y="1891126"/>
            <a:ext cx="4572000" cy="3778630"/>
          </a:xfrm>
        </p:spPr>
        <p:txBody>
          <a:bodyPr>
            <a:normAutofit fontScale="55000" lnSpcReduction="20000"/>
          </a:bodyPr>
          <a:lstStyle/>
          <a:p>
            <a:r>
              <a:rPr lang="en-US" sz="2500" b="0" i="0" u="none" strike="noStrike" baseline="0" dirty="0">
                <a:solidFill>
                  <a:srgbClr val="000000"/>
                </a:solidFill>
                <a:latin typeface="Arial" panose="020B0604020202020204" pitchFamily="34" charset="0"/>
                <a:cs typeface="Arial" panose="020B0604020202020204" pitchFamily="34" charset="0"/>
              </a:rPr>
              <a:t>Smiles by 2 months </a:t>
            </a:r>
          </a:p>
          <a:p>
            <a:r>
              <a:rPr lang="en-US" sz="2500" b="0" i="0" u="none" strike="noStrike" baseline="0" dirty="0">
                <a:solidFill>
                  <a:srgbClr val="000000"/>
                </a:solidFill>
                <a:latin typeface="Arial" panose="020B0604020202020204" pitchFamily="34" charset="0"/>
                <a:cs typeface="Arial" panose="020B0604020202020204" pitchFamily="34" charset="0"/>
              </a:rPr>
              <a:t>- Begins to babble at 4 months </a:t>
            </a:r>
          </a:p>
          <a:p>
            <a:r>
              <a:rPr lang="en-US" sz="2500" b="0" i="0" u="none" strike="noStrike" baseline="0" dirty="0">
                <a:solidFill>
                  <a:srgbClr val="000000"/>
                </a:solidFill>
                <a:latin typeface="Arial" panose="020B0604020202020204" pitchFamily="34" charset="0"/>
                <a:cs typeface="Arial" panose="020B0604020202020204" pitchFamily="34" charset="0"/>
              </a:rPr>
              <a:t>- Responds to own name by 6 months </a:t>
            </a:r>
          </a:p>
          <a:p>
            <a:r>
              <a:rPr lang="en-US" sz="2500" b="0" i="0" u="none" strike="noStrike" baseline="0" dirty="0">
                <a:solidFill>
                  <a:srgbClr val="000000"/>
                </a:solidFill>
                <a:latin typeface="Arial" panose="020B0604020202020204" pitchFamily="34" charset="0"/>
                <a:cs typeface="Arial" panose="020B0604020202020204" pitchFamily="34" charset="0"/>
              </a:rPr>
              <a:t>- Copies/mimics sounds/gestures of others by 9 months </a:t>
            </a:r>
          </a:p>
          <a:p>
            <a:r>
              <a:rPr lang="en-US" sz="2500" b="0" i="0" u="none" strike="noStrike" baseline="0" dirty="0">
                <a:solidFill>
                  <a:srgbClr val="000000"/>
                </a:solidFill>
                <a:latin typeface="Arial" panose="020B0604020202020204" pitchFamily="34" charset="0"/>
                <a:cs typeface="Arial" panose="020B0604020202020204" pitchFamily="34" charset="0"/>
              </a:rPr>
              <a:t>- Uses gestures and plays “peek-a-boo” by 1 year </a:t>
            </a:r>
          </a:p>
          <a:p>
            <a:r>
              <a:rPr lang="en-US" sz="2500" b="0" i="0" u="none" strike="noStrike" baseline="0" dirty="0">
                <a:solidFill>
                  <a:srgbClr val="000000"/>
                </a:solidFill>
                <a:latin typeface="Arial" panose="020B0604020202020204" pitchFamily="34" charset="0"/>
                <a:cs typeface="Arial" panose="020B0604020202020204" pitchFamily="34" charset="0"/>
              </a:rPr>
              <a:t>- Simple pretend play and single words by 18 months </a:t>
            </a:r>
          </a:p>
          <a:p>
            <a:r>
              <a:rPr lang="en-US" sz="2500" b="0" i="0" u="none" strike="noStrike" baseline="0" dirty="0">
                <a:solidFill>
                  <a:srgbClr val="000000"/>
                </a:solidFill>
                <a:latin typeface="Arial" panose="020B0604020202020204" pitchFamily="34" charset="0"/>
                <a:cs typeface="Arial" panose="020B0604020202020204" pitchFamily="34" charset="0"/>
              </a:rPr>
              <a:t>- Points to items by 2 years </a:t>
            </a:r>
          </a:p>
          <a:p>
            <a:r>
              <a:rPr lang="en-US" sz="2500" b="0" i="0" u="none" strike="noStrike" baseline="0" dirty="0">
                <a:solidFill>
                  <a:srgbClr val="000000"/>
                </a:solidFill>
                <a:latin typeface="Arial" panose="020B0604020202020204" pitchFamily="34" charset="0"/>
                <a:cs typeface="Arial" panose="020B0604020202020204" pitchFamily="34" charset="0"/>
              </a:rPr>
              <a:t>- Shows concern for others by 3 years </a:t>
            </a:r>
          </a:p>
          <a:p>
            <a:r>
              <a:rPr lang="en-US" sz="2500" b="0" i="0" u="none" strike="noStrike" baseline="0" dirty="0">
                <a:solidFill>
                  <a:srgbClr val="000000"/>
                </a:solidFill>
                <a:latin typeface="Arial" panose="020B0604020202020204" pitchFamily="34" charset="0"/>
                <a:cs typeface="Arial" panose="020B0604020202020204" pitchFamily="34" charset="0"/>
              </a:rPr>
              <a:t>- Tells simple stories by 4 years	</a:t>
            </a:r>
          </a:p>
          <a:p>
            <a:endParaRPr lang="en-US" dirty="0"/>
          </a:p>
        </p:txBody>
      </p:sp>
      <p:sp>
        <p:nvSpPr>
          <p:cNvPr id="7" name="Text Placeholder 6">
            <a:extLst>
              <a:ext uri="{FF2B5EF4-FFF2-40B4-BE49-F238E27FC236}">
                <a16:creationId xmlns:a16="http://schemas.microsoft.com/office/drawing/2014/main" id="{B293A26D-BE9E-49A9-A36F-6636E10CC5FA}"/>
              </a:ext>
            </a:extLst>
          </p:cNvPr>
          <p:cNvSpPr>
            <a:spLocks noGrp="1"/>
          </p:cNvSpPr>
          <p:nvPr>
            <p:ph type="body" sz="quarter" idx="3"/>
          </p:nvPr>
        </p:nvSpPr>
        <p:spPr>
          <a:xfrm>
            <a:off x="7008813" y="1215162"/>
            <a:ext cx="4572000" cy="823912"/>
          </a:xfrm>
        </p:spPr>
        <p:txBody>
          <a:bodyPr/>
          <a:lstStyle/>
          <a:p>
            <a:r>
              <a:rPr lang="en-US" dirty="0"/>
              <a:t>Red Flags for Concern</a:t>
            </a:r>
          </a:p>
        </p:txBody>
      </p:sp>
      <p:sp>
        <p:nvSpPr>
          <p:cNvPr id="8" name="Content Placeholder 7">
            <a:extLst>
              <a:ext uri="{FF2B5EF4-FFF2-40B4-BE49-F238E27FC236}">
                <a16:creationId xmlns:a16="http://schemas.microsoft.com/office/drawing/2014/main" id="{A2C7BDB4-6C1D-44E1-BC1E-1B521D4F0056}"/>
              </a:ext>
            </a:extLst>
          </p:cNvPr>
          <p:cNvSpPr>
            <a:spLocks noGrp="1"/>
          </p:cNvSpPr>
          <p:nvPr>
            <p:ph sz="quarter" idx="4"/>
          </p:nvPr>
        </p:nvSpPr>
        <p:spPr>
          <a:xfrm>
            <a:off x="6863039" y="1902204"/>
            <a:ext cx="4572000" cy="3805548"/>
          </a:xfrm>
        </p:spPr>
        <p:txBody>
          <a:bodyPr>
            <a:normAutofit fontScale="55000" lnSpcReduction="20000"/>
          </a:bodyPr>
          <a:lstStyle/>
          <a:p>
            <a:r>
              <a:rPr lang="en-US" sz="2500" b="0" i="0" u="none" strike="noStrike" baseline="0" dirty="0">
                <a:solidFill>
                  <a:srgbClr val="000000"/>
                </a:solidFill>
                <a:latin typeface="Arial" panose="020B0604020202020204" pitchFamily="34" charset="0"/>
                <a:cs typeface="Arial" panose="020B0604020202020204" pitchFamily="34" charset="0"/>
              </a:rPr>
              <a:t>May not know how to play or pretend with toys</a:t>
            </a:r>
          </a:p>
          <a:p>
            <a:r>
              <a:rPr lang="en-US" sz="2500" b="0" i="0" u="none" strike="noStrike" baseline="0" dirty="0">
                <a:solidFill>
                  <a:srgbClr val="000000"/>
                </a:solidFill>
                <a:latin typeface="Arial" panose="020B0604020202020204" pitchFamily="34" charset="0"/>
                <a:cs typeface="Arial" panose="020B0604020202020204" pitchFamily="34" charset="0"/>
              </a:rPr>
              <a:t>- May not point at objects or look at an object when someone else points </a:t>
            </a:r>
          </a:p>
          <a:p>
            <a:r>
              <a:rPr lang="en-US" sz="2500" b="0" i="0" u="none" strike="noStrike" baseline="0" dirty="0">
                <a:solidFill>
                  <a:srgbClr val="000000"/>
                </a:solidFill>
                <a:latin typeface="Arial" panose="020B0604020202020204" pitchFamily="34" charset="0"/>
                <a:cs typeface="Arial" panose="020B0604020202020204" pitchFamily="34" charset="0"/>
              </a:rPr>
              <a:t>- May not have interest in others, or may have interest but not be sure how to interact</a:t>
            </a:r>
          </a:p>
          <a:p>
            <a:r>
              <a:rPr lang="en-US" sz="2500" b="0" i="0" u="none" strike="noStrike" baseline="0" dirty="0">
                <a:solidFill>
                  <a:srgbClr val="000000"/>
                </a:solidFill>
                <a:latin typeface="Arial" panose="020B0604020202020204" pitchFamily="34" charset="0"/>
                <a:cs typeface="Arial" panose="020B0604020202020204" pitchFamily="34" charset="0"/>
              </a:rPr>
              <a:t>- May not be aware of others and their feelings</a:t>
            </a:r>
          </a:p>
          <a:p>
            <a:r>
              <a:rPr lang="en-US" sz="2500" b="0" i="0" u="none" strike="noStrike" baseline="0" dirty="0">
                <a:solidFill>
                  <a:srgbClr val="000000"/>
                </a:solidFill>
                <a:latin typeface="Arial" panose="020B0604020202020204" pitchFamily="34" charset="0"/>
                <a:cs typeface="Arial" panose="020B0604020202020204" pitchFamily="34" charset="0"/>
              </a:rPr>
              <a:t>- May repeat or echo words in place of typical language </a:t>
            </a:r>
          </a:p>
          <a:p>
            <a:r>
              <a:rPr lang="en-US" sz="2500" b="0" i="0" u="none" strike="noStrike" baseline="0" dirty="0">
                <a:solidFill>
                  <a:srgbClr val="000000"/>
                </a:solidFill>
                <a:latin typeface="Arial" panose="020B0604020202020204" pitchFamily="34" charset="0"/>
                <a:cs typeface="Arial" panose="020B0604020202020204" pitchFamily="34" charset="0"/>
              </a:rPr>
              <a:t>- May do things over and over again and have a hard time with changes in routine </a:t>
            </a:r>
          </a:p>
          <a:p>
            <a:r>
              <a:rPr lang="en-US" sz="2500" b="0" i="0" u="none" strike="noStrike" baseline="0" dirty="0">
                <a:solidFill>
                  <a:srgbClr val="000000"/>
                </a:solidFill>
                <a:latin typeface="Arial" panose="020B0604020202020204" pitchFamily="34" charset="0"/>
                <a:cs typeface="Arial" panose="020B0604020202020204" pitchFamily="34" charset="0"/>
              </a:rPr>
              <a:t>- May have different reactions to sensory experiences (ex: the way they respond to the smells, tastes, feeling, sights, or sounds of their environment)</a:t>
            </a:r>
            <a:r>
              <a:rPr lang="en-US" sz="1800" b="0" i="0" u="none" strike="noStrike" baseline="0" dirty="0">
                <a:solidFill>
                  <a:srgbClr val="000000"/>
                </a:solidFill>
                <a:latin typeface="Proxima Nova Rg"/>
              </a:rPr>
              <a:t>	</a:t>
            </a:r>
          </a:p>
          <a:p>
            <a:endParaRPr lang="en-US" dirty="0"/>
          </a:p>
        </p:txBody>
      </p:sp>
    </p:spTree>
    <p:extLst>
      <p:ext uri="{BB962C8B-B14F-4D97-AF65-F5344CB8AC3E}">
        <p14:creationId xmlns:p14="http://schemas.microsoft.com/office/powerpoint/2010/main" val="17020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You See in Social Response</a:t>
            </a:r>
          </a:p>
        </p:txBody>
      </p:sp>
      <p:graphicFrame>
        <p:nvGraphicFramePr>
          <p:cNvPr id="15" name="Content Placeholder 14" descr="Step Up Process diagram showing 5 steps ascending" title="SmartArt"/>
          <p:cNvGraphicFramePr>
            <a:graphicFrameLocks noGrp="1"/>
          </p:cNvGraphicFramePr>
          <p:nvPr>
            <p:ph idx="1"/>
            <p:extLst>
              <p:ext uri="{D42A27DB-BD31-4B8C-83A1-F6EECF244321}">
                <p14:modId xmlns:p14="http://schemas.microsoft.com/office/powerpoint/2010/main" val="1174887316"/>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172279"/>
            <a:ext cx="9372600" cy="1200416"/>
          </a:xfrm>
        </p:spPr>
        <p:txBody>
          <a:bodyPr/>
          <a:lstStyle/>
          <a:p>
            <a:r>
              <a:rPr lang="en-US" dirty="0"/>
              <a:t>What Might You See in Communication</a:t>
            </a:r>
          </a:p>
        </p:txBody>
      </p:sp>
      <p:graphicFrame>
        <p:nvGraphicFramePr>
          <p:cNvPr id="6" name="Content Placeholder 14" descr="Step Up Process diagram showing 5 steps ascending" title="SmartArt">
            <a:extLst>
              <a:ext uri="{FF2B5EF4-FFF2-40B4-BE49-F238E27FC236}">
                <a16:creationId xmlns:a16="http://schemas.microsoft.com/office/drawing/2014/main" id="{591208B9-894B-45D9-ACAC-6A2228E82598}"/>
              </a:ext>
            </a:extLst>
          </p:cNvPr>
          <p:cNvGraphicFramePr>
            <a:graphicFrameLocks noGrp="1"/>
          </p:cNvGraphicFramePr>
          <p:nvPr>
            <p:ph idx="1"/>
            <p:extLst>
              <p:ext uri="{D42A27DB-BD31-4B8C-83A1-F6EECF244321}">
                <p14:modId xmlns:p14="http://schemas.microsoft.com/office/powerpoint/2010/main" val="3262878100"/>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79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172279"/>
            <a:ext cx="9372600" cy="1200416"/>
          </a:xfrm>
        </p:spPr>
        <p:txBody>
          <a:bodyPr/>
          <a:lstStyle/>
          <a:p>
            <a:r>
              <a:rPr lang="en-US" dirty="0"/>
              <a:t>What Might You See in Repetitive Interests</a:t>
            </a:r>
          </a:p>
        </p:txBody>
      </p:sp>
      <p:graphicFrame>
        <p:nvGraphicFramePr>
          <p:cNvPr id="6" name="Content Placeholder 14" descr="Step Up Process diagram showing 5 steps ascending" title="SmartArt">
            <a:extLst>
              <a:ext uri="{FF2B5EF4-FFF2-40B4-BE49-F238E27FC236}">
                <a16:creationId xmlns:a16="http://schemas.microsoft.com/office/drawing/2014/main" id="{591208B9-894B-45D9-ACAC-6A2228E82598}"/>
              </a:ext>
            </a:extLst>
          </p:cNvPr>
          <p:cNvGraphicFramePr>
            <a:graphicFrameLocks noGrp="1"/>
          </p:cNvGraphicFramePr>
          <p:nvPr>
            <p:ph idx="1"/>
            <p:extLst>
              <p:ext uri="{D42A27DB-BD31-4B8C-83A1-F6EECF244321}">
                <p14:modId xmlns:p14="http://schemas.microsoft.com/office/powerpoint/2010/main" val="2528376518"/>
              </p:ext>
            </p:extLst>
          </p:nvPr>
        </p:nvGraphicFramePr>
        <p:xfrm>
          <a:off x="2208213" y="1600200"/>
          <a:ext cx="9372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827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93B8-41D4-4C69-BE2B-3D91022C19FC}"/>
              </a:ext>
            </a:extLst>
          </p:cNvPr>
          <p:cNvSpPr>
            <a:spLocks noGrp="1"/>
          </p:cNvSpPr>
          <p:nvPr>
            <p:ph type="title"/>
          </p:nvPr>
        </p:nvSpPr>
        <p:spPr>
          <a:xfrm>
            <a:off x="1786182" y="220394"/>
            <a:ext cx="9372600" cy="1200416"/>
          </a:xfrm>
        </p:spPr>
        <p:txBody>
          <a:bodyPr/>
          <a:lstStyle/>
          <a:p>
            <a:pPr algn="ctr"/>
            <a:r>
              <a:rPr lang="en-US" dirty="0"/>
              <a:t>Co-existing Medical Issues for Children with Autism</a:t>
            </a:r>
          </a:p>
        </p:txBody>
      </p:sp>
      <p:pic>
        <p:nvPicPr>
          <p:cNvPr id="2050" name="Picture 2" descr="common co-existing conditions with Autism">
            <a:extLst>
              <a:ext uri="{FF2B5EF4-FFF2-40B4-BE49-F238E27FC236}">
                <a16:creationId xmlns:a16="http://schemas.microsoft.com/office/drawing/2014/main" id="{447FC3F3-A8F9-44A6-AFCE-CA02FAC37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534" y="1454449"/>
            <a:ext cx="5444197" cy="43634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ED29D51-C177-45F7-9B7F-DFC52079B631}"/>
              </a:ext>
            </a:extLst>
          </p:cNvPr>
          <p:cNvSpPr txBox="1"/>
          <p:nvPr/>
        </p:nvSpPr>
        <p:spPr>
          <a:xfrm rot="21050492">
            <a:off x="421616" y="1859340"/>
            <a:ext cx="2729132" cy="1569660"/>
          </a:xfrm>
          <a:prstGeom prst="rect">
            <a:avLst/>
          </a:prstGeom>
          <a:noFill/>
        </p:spPr>
        <p:txBody>
          <a:bodyPr wrap="square" rtlCol="0">
            <a:spAutoFit/>
          </a:bodyPr>
          <a:lstStyle/>
          <a:p>
            <a:r>
              <a:rPr lang="en-US" sz="2000" dirty="0">
                <a:solidFill>
                  <a:srgbClr val="002060"/>
                </a:solidFill>
                <a:latin typeface="Arial" panose="020B0604020202020204" pitchFamily="34" charset="0"/>
                <a:cs typeface="Arial" panose="020B0604020202020204" pitchFamily="34" charset="0"/>
              </a:rPr>
              <a:t>78% of all children with autism experience co-existing medical conditions</a:t>
            </a:r>
          </a:p>
          <a:p>
            <a:r>
              <a:rPr lang="en-US" sz="1600" b="0" i="1" dirty="0" err="1">
                <a:solidFill>
                  <a:srgbClr val="666666"/>
                </a:solidFill>
                <a:effectLst/>
                <a:latin typeface="Roboto"/>
              </a:rPr>
              <a:t>Simonoff</a:t>
            </a:r>
            <a:r>
              <a:rPr lang="en-US" sz="1600" b="0" i="1" dirty="0">
                <a:solidFill>
                  <a:srgbClr val="666666"/>
                </a:solidFill>
                <a:effectLst/>
                <a:latin typeface="Roboto"/>
              </a:rPr>
              <a:t> et al, 2019</a:t>
            </a:r>
            <a:endParaRPr lang="en-US" sz="1600" i="1" dirty="0"/>
          </a:p>
        </p:txBody>
      </p:sp>
      <p:sp>
        <p:nvSpPr>
          <p:cNvPr id="4" name="TextBox 3">
            <a:extLst>
              <a:ext uri="{FF2B5EF4-FFF2-40B4-BE49-F238E27FC236}">
                <a16:creationId xmlns:a16="http://schemas.microsoft.com/office/drawing/2014/main" id="{FC82706E-39FF-40C8-8BA5-37624FDF4859}"/>
              </a:ext>
            </a:extLst>
          </p:cNvPr>
          <p:cNvSpPr txBox="1"/>
          <p:nvPr/>
        </p:nvSpPr>
        <p:spPr>
          <a:xfrm rot="21185820">
            <a:off x="9472081" y="3113289"/>
            <a:ext cx="2607298" cy="2585323"/>
          </a:xfrm>
          <a:prstGeom prst="rect">
            <a:avLst/>
          </a:prstGeom>
          <a:noFill/>
        </p:spPr>
        <p:txBody>
          <a:bodyPr wrap="square" rtlCol="0">
            <a:spAutoFit/>
          </a:bodyPr>
          <a:lstStyle/>
          <a:p>
            <a:r>
              <a:rPr lang="en-US" dirty="0">
                <a:solidFill>
                  <a:srgbClr val="002060"/>
                </a:solidFill>
              </a:rPr>
              <a:t>40% non-verbal</a:t>
            </a:r>
          </a:p>
          <a:p>
            <a:r>
              <a:rPr lang="en-US" dirty="0">
                <a:solidFill>
                  <a:srgbClr val="002060"/>
                </a:solidFill>
              </a:rPr>
              <a:t>31% have ID</a:t>
            </a:r>
          </a:p>
          <a:p>
            <a:r>
              <a:rPr lang="en-US" dirty="0">
                <a:solidFill>
                  <a:srgbClr val="002060"/>
                </a:solidFill>
              </a:rPr>
              <a:t>Nearly 50% wander</a:t>
            </a:r>
          </a:p>
          <a:p>
            <a:r>
              <a:rPr lang="en-US" dirty="0">
                <a:solidFill>
                  <a:srgbClr val="002060"/>
                </a:solidFill>
              </a:rPr>
              <a:t>48% sleeping issues</a:t>
            </a:r>
          </a:p>
          <a:p>
            <a:r>
              <a:rPr lang="en-US" dirty="0">
                <a:solidFill>
                  <a:srgbClr val="002060"/>
                </a:solidFill>
              </a:rPr>
              <a:t>41% eating issues</a:t>
            </a:r>
          </a:p>
          <a:p>
            <a:r>
              <a:rPr lang="en-US" dirty="0">
                <a:solidFill>
                  <a:srgbClr val="002060"/>
                </a:solidFill>
              </a:rPr>
              <a:t>51% diagnosed ADHD</a:t>
            </a:r>
          </a:p>
          <a:p>
            <a:r>
              <a:rPr lang="en-US" dirty="0">
                <a:solidFill>
                  <a:srgbClr val="002060"/>
                </a:solidFill>
              </a:rPr>
              <a:t>7% Depression Issues</a:t>
            </a:r>
          </a:p>
          <a:p>
            <a:endParaRPr lang="en-US" dirty="0">
              <a:solidFill>
                <a:srgbClr val="002060"/>
              </a:solidFill>
            </a:endParaRPr>
          </a:p>
          <a:p>
            <a:r>
              <a:rPr lang="en-US" sz="1400" i="1" dirty="0">
                <a:solidFill>
                  <a:srgbClr val="002060"/>
                </a:solidFill>
                <a:latin typeface="Arial" panose="020B0604020202020204" pitchFamily="34" charset="0"/>
                <a:cs typeface="Arial" panose="020B0604020202020204" pitchFamily="34" charset="0"/>
              </a:rPr>
              <a:t>NICH 2019</a:t>
            </a:r>
          </a:p>
        </p:txBody>
      </p:sp>
    </p:spTree>
    <p:extLst>
      <p:ext uri="{BB962C8B-B14F-4D97-AF65-F5344CB8AC3E}">
        <p14:creationId xmlns:p14="http://schemas.microsoft.com/office/powerpoint/2010/main" val="1697426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926" y="266946"/>
            <a:ext cx="6400801" cy="2486025"/>
          </a:xfrm>
        </p:spPr>
        <p:txBody>
          <a:bodyPr/>
          <a:lstStyle/>
          <a:p>
            <a:r>
              <a:rPr lang="en-US" dirty="0"/>
              <a:t>Meaning of Behavior</a:t>
            </a:r>
          </a:p>
        </p:txBody>
      </p:sp>
      <p:sp>
        <p:nvSpPr>
          <p:cNvPr id="3" name="Text Placeholder 2"/>
          <p:cNvSpPr>
            <a:spLocks noGrp="1"/>
          </p:cNvSpPr>
          <p:nvPr>
            <p:ph type="body" idx="1"/>
          </p:nvPr>
        </p:nvSpPr>
        <p:spPr>
          <a:xfrm>
            <a:off x="4914968" y="3190630"/>
            <a:ext cx="6400801" cy="914400"/>
          </a:xfrm>
        </p:spPr>
        <p:txBody>
          <a:bodyPr/>
          <a:lstStyle/>
          <a:p>
            <a:r>
              <a:rPr lang="en-US" dirty="0"/>
              <a:t>Symptom of Autism or</a:t>
            </a:r>
          </a:p>
          <a:p>
            <a:r>
              <a:rPr lang="en-US" dirty="0"/>
              <a:t>Being Naughty???????</a:t>
            </a:r>
          </a:p>
          <a:p>
            <a:endParaRPr lang="en-US" dirty="0"/>
          </a:p>
        </p:txBody>
      </p:sp>
    </p:spTree>
    <p:extLst>
      <p:ext uri="{BB962C8B-B14F-4D97-AF65-F5344CB8AC3E}">
        <p14:creationId xmlns:p14="http://schemas.microsoft.com/office/powerpoint/2010/main" val="4274568479"/>
      </p:ext>
    </p:extLst>
  </p:cSld>
  <p:clrMapOvr>
    <a:masterClrMapping/>
  </p:clrMapOvr>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878</TotalTime>
  <Words>2215</Words>
  <Application>Microsoft Office PowerPoint</Application>
  <PresentationFormat>Widescreen</PresentationFormat>
  <Paragraphs>278</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Euphemia</vt:lpstr>
      <vt:lpstr>Merriweather</vt:lpstr>
      <vt:lpstr>open-sans</vt:lpstr>
      <vt:lpstr>Proxima Nova Rg</vt:lpstr>
      <vt:lpstr>Roboto</vt:lpstr>
      <vt:lpstr>Source Sans Pro</vt:lpstr>
      <vt:lpstr>Wingdings</vt:lpstr>
      <vt:lpstr>Children Playing 16x9</vt:lpstr>
      <vt:lpstr>Autism</vt:lpstr>
      <vt:lpstr>Objectives of Training</vt:lpstr>
      <vt:lpstr>Overview of Autism</vt:lpstr>
      <vt:lpstr>Autism: Early Signs</vt:lpstr>
      <vt:lpstr>What Might You See in Social Response</vt:lpstr>
      <vt:lpstr>What Might You See in Communication</vt:lpstr>
      <vt:lpstr>What Might You See in Repetitive Interests</vt:lpstr>
      <vt:lpstr>Co-existing Medical Issues for Children with Autism</vt:lpstr>
      <vt:lpstr>Meaning of Behavior</vt:lpstr>
      <vt:lpstr>All Behavior is a Form of Communication</vt:lpstr>
      <vt:lpstr>Children engage in challenging behavior for a reason.</vt:lpstr>
      <vt:lpstr>Modify Expectations and Change Situations</vt:lpstr>
      <vt:lpstr>Positive Attention: How To Make It Work</vt:lpstr>
      <vt:lpstr>Attempts to Change Behavior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Inclusion Support Grants</vt:lpstr>
      <vt:lpstr>Resources for Parents in ND</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dc:title>
  <dc:creator>Vicki Peterson</dc:creator>
  <cp:lastModifiedBy>Vicki Peterson</cp:lastModifiedBy>
  <cp:revision>41</cp:revision>
  <dcterms:created xsi:type="dcterms:W3CDTF">2020-12-07T16:20:39Z</dcterms:created>
  <dcterms:modified xsi:type="dcterms:W3CDTF">2020-12-29T20:56:26Z</dcterms:modified>
</cp:coreProperties>
</file>